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532" r:id="rId3"/>
    <p:sldId id="535" r:id="rId4"/>
    <p:sldId id="641" r:id="rId5"/>
    <p:sldId id="594" r:id="rId6"/>
    <p:sldId id="643" r:id="rId7"/>
    <p:sldId id="595" r:id="rId8"/>
    <p:sldId id="597" r:id="rId9"/>
    <p:sldId id="645" r:id="rId10"/>
    <p:sldId id="596" r:id="rId11"/>
    <p:sldId id="647" r:id="rId12"/>
    <p:sldId id="649" r:id="rId13"/>
    <p:sldId id="648" r:id="rId14"/>
    <p:sldId id="650" r:id="rId15"/>
    <p:sldId id="651" r:id="rId16"/>
    <p:sldId id="642" r:id="rId17"/>
    <p:sldId id="662" r:id="rId18"/>
    <p:sldId id="652" r:id="rId19"/>
    <p:sldId id="653" r:id="rId20"/>
    <p:sldId id="654" r:id="rId21"/>
    <p:sldId id="656" r:id="rId22"/>
    <p:sldId id="657" r:id="rId23"/>
    <p:sldId id="658" r:id="rId24"/>
    <p:sldId id="661" r:id="rId25"/>
    <p:sldId id="665" r:id="rId26"/>
    <p:sldId id="598" r:id="rId27"/>
    <p:sldId id="660" r:id="rId28"/>
    <p:sldId id="663" r:id="rId29"/>
    <p:sldId id="664" r:id="rId30"/>
    <p:sldId id="38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7263"/>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16"/>
    <p:restoredTop sz="83265"/>
  </p:normalViewPr>
  <p:slideViewPr>
    <p:cSldViewPr snapToGrid="0" snapToObjects="1">
      <p:cViewPr varScale="1">
        <p:scale>
          <a:sx n="105" d="100"/>
          <a:sy n="105" d="100"/>
        </p:scale>
        <p:origin x="15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865AA-8C41-CD4C-B4D8-CDB2D45CCE1F}" type="datetimeFigureOut">
              <a:rPr lang="en-US" smtClean="0"/>
              <a:t>12/30/21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1A85E-F885-0049-9AEA-7145E3A20BB1}" type="slidenum">
              <a:rPr lang="en-US" smtClean="0"/>
              <a:t>‹#›</a:t>
            </a:fld>
            <a:endParaRPr lang="en-US"/>
          </a:p>
        </p:txBody>
      </p:sp>
    </p:spTree>
    <p:extLst>
      <p:ext uri="{BB962C8B-B14F-4D97-AF65-F5344CB8AC3E}">
        <p14:creationId xmlns:p14="http://schemas.microsoft.com/office/powerpoint/2010/main" val="392821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https://www3.nd.edu/~</a:t>
            </a:r>
            <a:r>
              <a:rPr lang="en-US" dirty="0" err="1"/>
              <a:t>cneal</a:t>
            </a:r>
            <a:r>
              <a:rPr lang="en-US" dirty="0"/>
              <a:t>/</a:t>
            </a:r>
            <a:r>
              <a:rPr lang="en-US" dirty="0" err="1"/>
              <a:t>PlanetEarth</a:t>
            </a:r>
            <a:r>
              <a:rPr lang="en-US" dirty="0"/>
              <a:t>/Chapt-11a-Rock-Mechanics.pdf</a:t>
            </a:r>
          </a:p>
        </p:txBody>
      </p:sp>
      <p:sp>
        <p:nvSpPr>
          <p:cNvPr id="4" name="Slide Number Placeholder 3"/>
          <p:cNvSpPr>
            <a:spLocks noGrp="1"/>
          </p:cNvSpPr>
          <p:nvPr>
            <p:ph type="sldNum" sz="quarter" idx="5"/>
          </p:nvPr>
        </p:nvSpPr>
        <p:spPr/>
        <p:txBody>
          <a:bodyPr/>
          <a:lstStyle/>
          <a:p>
            <a:fld id="{1591A85E-F885-0049-9AEA-7145E3A20BB1}" type="slidenum">
              <a:rPr lang="en-US" smtClean="0"/>
              <a:t>2</a:t>
            </a:fld>
            <a:endParaRPr lang="en-US"/>
          </a:p>
        </p:txBody>
      </p:sp>
    </p:spTree>
    <p:extLst>
      <p:ext uri="{BB962C8B-B14F-4D97-AF65-F5344CB8AC3E}">
        <p14:creationId xmlns:p14="http://schemas.microsoft.com/office/powerpoint/2010/main" val="593386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12</a:t>
            </a:fld>
            <a:endParaRPr lang="en-US"/>
          </a:p>
        </p:txBody>
      </p:sp>
    </p:spTree>
    <p:extLst>
      <p:ext uri="{BB962C8B-B14F-4D97-AF65-F5344CB8AC3E}">
        <p14:creationId xmlns:p14="http://schemas.microsoft.com/office/powerpoint/2010/main" val="250993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13</a:t>
            </a:fld>
            <a:endParaRPr lang="en-US"/>
          </a:p>
        </p:txBody>
      </p:sp>
    </p:spTree>
    <p:extLst>
      <p:ext uri="{BB962C8B-B14F-4D97-AF65-F5344CB8AC3E}">
        <p14:creationId xmlns:p14="http://schemas.microsoft.com/office/powerpoint/2010/main" val="1177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14</a:t>
            </a:fld>
            <a:endParaRPr lang="en-US"/>
          </a:p>
        </p:txBody>
      </p:sp>
    </p:spTree>
    <p:extLst>
      <p:ext uri="{BB962C8B-B14F-4D97-AF65-F5344CB8AC3E}">
        <p14:creationId xmlns:p14="http://schemas.microsoft.com/office/powerpoint/2010/main" val="1658678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15</a:t>
            </a:fld>
            <a:endParaRPr lang="en-US"/>
          </a:p>
        </p:txBody>
      </p:sp>
    </p:spTree>
    <p:extLst>
      <p:ext uri="{BB962C8B-B14F-4D97-AF65-F5344CB8AC3E}">
        <p14:creationId xmlns:p14="http://schemas.microsoft.com/office/powerpoint/2010/main" val="148853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16</a:t>
            </a:fld>
            <a:endParaRPr lang="en-US"/>
          </a:p>
        </p:txBody>
      </p:sp>
    </p:spTree>
    <p:extLst>
      <p:ext uri="{BB962C8B-B14F-4D97-AF65-F5344CB8AC3E}">
        <p14:creationId xmlns:p14="http://schemas.microsoft.com/office/powerpoint/2010/main" val="422250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17</a:t>
            </a:fld>
            <a:endParaRPr lang="en-US"/>
          </a:p>
        </p:txBody>
      </p:sp>
    </p:spTree>
    <p:extLst>
      <p:ext uri="{BB962C8B-B14F-4D97-AF65-F5344CB8AC3E}">
        <p14:creationId xmlns:p14="http://schemas.microsoft.com/office/powerpoint/2010/main" val="382124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18</a:t>
            </a:fld>
            <a:endParaRPr lang="en-US"/>
          </a:p>
        </p:txBody>
      </p:sp>
    </p:spTree>
    <p:extLst>
      <p:ext uri="{BB962C8B-B14F-4D97-AF65-F5344CB8AC3E}">
        <p14:creationId xmlns:p14="http://schemas.microsoft.com/office/powerpoint/2010/main" val="3228498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19</a:t>
            </a:fld>
            <a:endParaRPr lang="en-US"/>
          </a:p>
        </p:txBody>
      </p:sp>
    </p:spTree>
    <p:extLst>
      <p:ext uri="{BB962C8B-B14F-4D97-AF65-F5344CB8AC3E}">
        <p14:creationId xmlns:p14="http://schemas.microsoft.com/office/powerpoint/2010/main" val="2359190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20</a:t>
            </a:fld>
            <a:endParaRPr lang="en-US"/>
          </a:p>
        </p:txBody>
      </p:sp>
    </p:spTree>
    <p:extLst>
      <p:ext uri="{BB962C8B-B14F-4D97-AF65-F5344CB8AC3E}">
        <p14:creationId xmlns:p14="http://schemas.microsoft.com/office/powerpoint/2010/main" val="85461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21</a:t>
            </a:fld>
            <a:endParaRPr lang="en-US"/>
          </a:p>
        </p:txBody>
      </p:sp>
    </p:spTree>
    <p:extLst>
      <p:ext uri="{BB962C8B-B14F-4D97-AF65-F5344CB8AC3E}">
        <p14:creationId xmlns:p14="http://schemas.microsoft.com/office/powerpoint/2010/main" val="263621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a:t>
            </a:fld>
            <a:endParaRPr lang="en-US"/>
          </a:p>
        </p:txBody>
      </p:sp>
    </p:spTree>
    <p:extLst>
      <p:ext uri="{BB962C8B-B14F-4D97-AF65-F5344CB8AC3E}">
        <p14:creationId xmlns:p14="http://schemas.microsoft.com/office/powerpoint/2010/main" val="286098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22</a:t>
            </a:fld>
            <a:endParaRPr lang="en-US"/>
          </a:p>
        </p:txBody>
      </p:sp>
    </p:spTree>
    <p:extLst>
      <p:ext uri="{BB962C8B-B14F-4D97-AF65-F5344CB8AC3E}">
        <p14:creationId xmlns:p14="http://schemas.microsoft.com/office/powerpoint/2010/main" val="3341834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23</a:t>
            </a:fld>
            <a:endParaRPr lang="en-US"/>
          </a:p>
        </p:txBody>
      </p:sp>
    </p:spTree>
    <p:extLst>
      <p:ext uri="{BB962C8B-B14F-4D97-AF65-F5344CB8AC3E}">
        <p14:creationId xmlns:p14="http://schemas.microsoft.com/office/powerpoint/2010/main" val="3161600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24</a:t>
            </a:fld>
            <a:endParaRPr lang="en-US"/>
          </a:p>
        </p:txBody>
      </p:sp>
    </p:spTree>
    <p:extLst>
      <p:ext uri="{BB962C8B-B14F-4D97-AF65-F5344CB8AC3E}">
        <p14:creationId xmlns:p14="http://schemas.microsoft.com/office/powerpoint/2010/main" val="3171211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25</a:t>
            </a:fld>
            <a:endParaRPr lang="en-US"/>
          </a:p>
        </p:txBody>
      </p:sp>
    </p:spTree>
    <p:extLst>
      <p:ext uri="{BB962C8B-B14F-4D97-AF65-F5344CB8AC3E}">
        <p14:creationId xmlns:p14="http://schemas.microsoft.com/office/powerpoint/2010/main" val="419023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26</a:t>
            </a:fld>
            <a:endParaRPr lang="en-US"/>
          </a:p>
        </p:txBody>
      </p:sp>
    </p:spTree>
    <p:extLst>
      <p:ext uri="{BB962C8B-B14F-4D97-AF65-F5344CB8AC3E}">
        <p14:creationId xmlns:p14="http://schemas.microsoft.com/office/powerpoint/2010/main" val="3737519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27</a:t>
            </a:fld>
            <a:endParaRPr lang="en-US"/>
          </a:p>
        </p:txBody>
      </p:sp>
    </p:spTree>
    <p:extLst>
      <p:ext uri="{BB962C8B-B14F-4D97-AF65-F5344CB8AC3E}">
        <p14:creationId xmlns:p14="http://schemas.microsoft.com/office/powerpoint/2010/main" val="2521266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28</a:t>
            </a:fld>
            <a:endParaRPr lang="en-US"/>
          </a:p>
        </p:txBody>
      </p:sp>
    </p:spTree>
    <p:extLst>
      <p:ext uri="{BB962C8B-B14F-4D97-AF65-F5344CB8AC3E}">
        <p14:creationId xmlns:p14="http://schemas.microsoft.com/office/powerpoint/2010/main" val="3992476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29</a:t>
            </a:fld>
            <a:endParaRPr lang="en-US"/>
          </a:p>
        </p:txBody>
      </p:sp>
    </p:spTree>
    <p:extLst>
      <p:ext uri="{BB962C8B-B14F-4D97-AF65-F5344CB8AC3E}">
        <p14:creationId xmlns:p14="http://schemas.microsoft.com/office/powerpoint/2010/main" val="2752852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30</a:t>
            </a:fld>
            <a:endParaRPr lang="en-US"/>
          </a:p>
        </p:txBody>
      </p:sp>
    </p:spTree>
    <p:extLst>
      <p:ext uri="{BB962C8B-B14F-4D97-AF65-F5344CB8AC3E}">
        <p14:creationId xmlns:p14="http://schemas.microsoft.com/office/powerpoint/2010/main" val="272309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4</a:t>
            </a:fld>
            <a:endParaRPr lang="en-US"/>
          </a:p>
        </p:txBody>
      </p:sp>
    </p:spTree>
    <p:extLst>
      <p:ext uri="{BB962C8B-B14F-4D97-AF65-F5344CB8AC3E}">
        <p14:creationId xmlns:p14="http://schemas.microsoft.com/office/powerpoint/2010/main" val="96346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6</a:t>
            </a:fld>
            <a:endParaRPr lang="en-US"/>
          </a:p>
        </p:txBody>
      </p:sp>
    </p:spTree>
    <p:extLst>
      <p:ext uri="{BB962C8B-B14F-4D97-AF65-F5344CB8AC3E}">
        <p14:creationId xmlns:p14="http://schemas.microsoft.com/office/powerpoint/2010/main" val="1167673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7</a:t>
            </a:fld>
            <a:endParaRPr lang="en-US"/>
          </a:p>
        </p:txBody>
      </p:sp>
    </p:spTree>
    <p:extLst>
      <p:ext uri="{BB962C8B-B14F-4D97-AF65-F5344CB8AC3E}">
        <p14:creationId xmlns:p14="http://schemas.microsoft.com/office/powerpoint/2010/main" val="334907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8</a:t>
            </a:fld>
            <a:endParaRPr lang="en-US"/>
          </a:p>
        </p:txBody>
      </p:sp>
    </p:spTree>
    <p:extLst>
      <p:ext uri="{BB962C8B-B14F-4D97-AF65-F5344CB8AC3E}">
        <p14:creationId xmlns:p14="http://schemas.microsoft.com/office/powerpoint/2010/main" val="426118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9</a:t>
            </a:fld>
            <a:endParaRPr lang="en-US"/>
          </a:p>
        </p:txBody>
      </p:sp>
    </p:spTree>
    <p:extLst>
      <p:ext uri="{BB962C8B-B14F-4D97-AF65-F5344CB8AC3E}">
        <p14:creationId xmlns:p14="http://schemas.microsoft.com/office/powerpoint/2010/main" val="29486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10</a:t>
            </a:fld>
            <a:endParaRPr lang="en-US"/>
          </a:p>
        </p:txBody>
      </p:sp>
    </p:spTree>
    <p:extLst>
      <p:ext uri="{BB962C8B-B14F-4D97-AF65-F5344CB8AC3E}">
        <p14:creationId xmlns:p14="http://schemas.microsoft.com/office/powerpoint/2010/main" val="739304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1A85E-F885-0049-9AEA-7145E3A20BB1}" type="slidenum">
              <a:rPr lang="en-US" smtClean="0"/>
              <a:t>11</a:t>
            </a:fld>
            <a:endParaRPr lang="en-US"/>
          </a:p>
        </p:txBody>
      </p:sp>
    </p:spTree>
    <p:extLst>
      <p:ext uri="{BB962C8B-B14F-4D97-AF65-F5344CB8AC3E}">
        <p14:creationId xmlns:p14="http://schemas.microsoft.com/office/powerpoint/2010/main" val="282002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80567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9824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30976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FC319-B02D-9547-9FEE-1E5B60ED5A1C}"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7132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61442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FC319-B02D-9547-9FEE-1E5B60ED5A1C}"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135048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FC319-B02D-9547-9FEE-1E5B60ED5A1C}"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200753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FC319-B02D-9547-9FEE-1E5B60ED5A1C}"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302737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71719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FC319-B02D-9547-9FEE-1E5B60ED5A1C}"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46A6D-2882-084A-A10E-44A5B3A41721}" type="slidenum">
              <a:rPr lang="en-US" smtClean="0"/>
              <a:t>‹#›</a:t>
            </a:fld>
            <a:endParaRPr lang="en-US"/>
          </a:p>
        </p:txBody>
      </p:sp>
    </p:spTree>
    <p:extLst>
      <p:ext uri="{BB962C8B-B14F-4D97-AF65-F5344CB8AC3E}">
        <p14:creationId xmlns:p14="http://schemas.microsoft.com/office/powerpoint/2010/main" val="4567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FC319-B02D-9547-9FEE-1E5B60ED5A1C}" type="datetimeFigureOut">
              <a:rPr lang="en-US" smtClean="0"/>
              <a:t>12/30/21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46A6D-2882-084A-A10E-44A5B3A41721}" type="slidenum">
              <a:rPr lang="en-US" smtClean="0"/>
              <a:t>‹#›</a:t>
            </a:fld>
            <a:endParaRPr lang="en-US"/>
          </a:p>
        </p:txBody>
      </p:sp>
    </p:spTree>
    <p:extLst>
      <p:ext uri="{BB962C8B-B14F-4D97-AF65-F5344CB8AC3E}">
        <p14:creationId xmlns:p14="http://schemas.microsoft.com/office/powerpoint/2010/main" val="2669319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4.jpe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6.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4.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08722-D35B-824F-B3F7-507B0CCDC898}"/>
              </a:ext>
            </a:extLst>
          </p:cNvPr>
          <p:cNvSpPr txBox="1"/>
          <p:nvPr/>
        </p:nvSpPr>
        <p:spPr>
          <a:xfrm>
            <a:off x="772510" y="1923394"/>
            <a:ext cx="7598979" cy="1231106"/>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MGS 723: Geodynamics</a:t>
            </a:r>
          </a:p>
          <a:p>
            <a:pPr algn="ctr"/>
            <a:endParaRPr lang="en-US" sz="1000" dirty="0">
              <a:latin typeface="Segoe UI Symbol" panose="020B0502040204020203" pitchFamily="34" charset="0"/>
              <a:ea typeface="Segoe UI Symbol" panose="020B0502040204020203" pitchFamily="34" charset="0"/>
            </a:endParaRPr>
          </a:p>
          <a:p>
            <a:pPr algn="ctr"/>
            <a:r>
              <a:rPr lang="en-US" sz="2900" dirty="0">
                <a:latin typeface="Segoe UI Symbol" panose="020B0502040204020203" pitchFamily="34" charset="0"/>
                <a:ea typeface="Segoe UI Symbol" panose="020B0502040204020203" pitchFamily="34" charset="0"/>
              </a:rPr>
              <a:t>Class 26: </a:t>
            </a:r>
            <a:r>
              <a:rPr lang="en-US" sz="2900" u="sng" dirty="0">
                <a:latin typeface="Segoe UI Symbol" panose="020B0502040204020203" pitchFamily="34" charset="0"/>
                <a:ea typeface="Segoe UI Symbol" panose="020B0502040204020203" pitchFamily="34" charset="0"/>
              </a:rPr>
              <a:t>Convection II</a:t>
            </a:r>
          </a:p>
        </p:txBody>
      </p:sp>
      <p:sp>
        <p:nvSpPr>
          <p:cNvPr id="3" name="TextBox 2">
            <a:extLst>
              <a:ext uri="{FF2B5EF4-FFF2-40B4-BE49-F238E27FC236}">
                <a16:creationId xmlns:a16="http://schemas.microsoft.com/office/drawing/2014/main" id="{1AAA2EED-5F60-1C4E-89B8-2F33DC24F228}"/>
              </a:ext>
            </a:extLst>
          </p:cNvPr>
          <p:cNvSpPr txBox="1"/>
          <p:nvPr/>
        </p:nvSpPr>
        <p:spPr>
          <a:xfrm>
            <a:off x="526962" y="6102683"/>
            <a:ext cx="8285146" cy="677108"/>
          </a:xfrm>
          <a:prstGeom prst="rect">
            <a:avLst/>
          </a:prstGeom>
          <a:noFill/>
        </p:spPr>
        <p:txBody>
          <a:bodyPr wrap="square" rtlCol="0">
            <a:spAutoFit/>
          </a:bodyPr>
          <a:lstStyle/>
          <a:p>
            <a:pPr algn="ctr"/>
            <a:r>
              <a:rPr lang="en-US" sz="1900" dirty="0">
                <a:latin typeface="Segoe UI Symbol" panose="020B0502040204020203" pitchFamily="34" charset="0"/>
                <a:ea typeface="Segoe UI Symbol" panose="020B0502040204020203" pitchFamily="34" charset="0"/>
              </a:rPr>
              <a:t>Main references for today: Turcotte and Schubert textbook (Ch. 6)</a:t>
            </a:r>
          </a:p>
          <a:p>
            <a:pPr algn="ctr"/>
            <a:r>
              <a:rPr lang="en-US" sz="1900" dirty="0">
                <a:latin typeface="Segoe UI Symbol" panose="020B0502040204020203" pitchFamily="34" charset="0"/>
                <a:ea typeface="Segoe UI Symbol" panose="020B0502040204020203" pitchFamily="34" charset="0"/>
              </a:rPr>
              <a:t>					</a:t>
            </a:r>
            <a:r>
              <a:rPr lang="en-US" sz="1900" dirty="0" err="1">
                <a:latin typeface="Segoe UI Symbol" panose="020B0502040204020203" pitchFamily="34" charset="0"/>
                <a:ea typeface="Segoe UI Symbol" panose="020B0502040204020203" pitchFamily="34" charset="0"/>
              </a:rPr>
              <a:t>Mulyukova</a:t>
            </a:r>
            <a:r>
              <a:rPr lang="en-US" sz="1900" dirty="0">
                <a:latin typeface="Segoe UI Symbol" panose="020B0502040204020203" pitchFamily="34" charset="0"/>
                <a:ea typeface="Segoe UI Symbol" panose="020B0502040204020203" pitchFamily="34" charset="0"/>
              </a:rPr>
              <a:t> and Bercovici, 2020</a:t>
            </a:r>
          </a:p>
        </p:txBody>
      </p:sp>
    </p:spTree>
    <p:extLst>
      <p:ext uri="{BB962C8B-B14F-4D97-AF65-F5344CB8AC3E}">
        <p14:creationId xmlns:p14="http://schemas.microsoft.com/office/powerpoint/2010/main" val="2753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0DE82B-DC6B-2B41-B0E6-1EC06AD2BA59}"/>
                  </a:ext>
                </a:extLst>
              </p:cNvPr>
              <p:cNvSpPr txBox="1"/>
              <p:nvPr/>
            </p:nvSpPr>
            <p:spPr>
              <a:xfrm>
                <a:off x="408432" y="633984"/>
                <a:ext cx="2038635" cy="446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𝑅𝑎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𝑅𝑎</m:t>
                          </m:r>
                        </m:e>
                        <m:sub>
                          <m:r>
                            <a:rPr lang="en-US" sz="2900" b="0" i="1" smtClean="0">
                              <a:latin typeface="Cambria Math" panose="02040503050406030204" pitchFamily="18" charset="0"/>
                            </a:rPr>
                            <m:t>𝑐𝑟𝑖𝑡</m:t>
                          </m:r>
                        </m:sub>
                      </m:sSub>
                    </m:oMath>
                  </m:oMathPara>
                </a14:m>
                <a:endParaRPr lang="en-US" sz="2900" dirty="0"/>
              </a:p>
            </p:txBody>
          </p:sp>
        </mc:Choice>
        <mc:Fallback xmlns="">
          <p:sp>
            <p:nvSpPr>
              <p:cNvPr id="2" name="TextBox 1">
                <a:extLst>
                  <a:ext uri="{FF2B5EF4-FFF2-40B4-BE49-F238E27FC236}">
                    <a16:creationId xmlns:a16="http://schemas.microsoft.com/office/drawing/2014/main" id="{720DE82B-DC6B-2B41-B0E6-1EC06AD2BA59}"/>
                  </a:ext>
                </a:extLst>
              </p:cNvPr>
              <p:cNvSpPr txBox="1">
                <a:spLocks noRot="1" noChangeAspect="1" noMove="1" noResize="1" noEditPoints="1" noAdjustHandles="1" noChangeArrowheads="1" noChangeShapeType="1" noTextEdit="1"/>
              </p:cNvSpPr>
              <p:nvPr/>
            </p:nvSpPr>
            <p:spPr>
              <a:xfrm>
                <a:off x="408432" y="633984"/>
                <a:ext cx="2038635" cy="446276"/>
              </a:xfrm>
              <a:prstGeom prst="rect">
                <a:avLst/>
              </a:prstGeom>
              <a:blipFill>
                <a:blip r:embed="rId3"/>
                <a:stretch>
                  <a:fillRect l="-3727" r="-1242" b="-1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E714A7-CFD8-DE49-8662-0A7974B6D10B}"/>
              </a:ext>
            </a:extLst>
          </p:cNvPr>
          <p:cNvSpPr txBox="1"/>
          <p:nvPr/>
        </p:nvSpPr>
        <p:spPr>
          <a:xfrm>
            <a:off x="-12192" y="6513052"/>
            <a:ext cx="4572000" cy="323165"/>
          </a:xfrm>
          <a:prstGeom prst="rect">
            <a:avLst/>
          </a:prstGeom>
          <a:noFill/>
        </p:spPr>
        <p:txBody>
          <a:bodyPr wrap="square">
            <a:spAutoFit/>
          </a:bodyPr>
          <a:lstStyle/>
          <a:p>
            <a:r>
              <a:rPr lang="en-US" sz="1500" dirty="0" err="1">
                <a:solidFill>
                  <a:schemeClr val="tx1">
                    <a:lumMod val="50000"/>
                    <a:lumOff val="50000"/>
                  </a:schemeClr>
                </a:solidFill>
                <a:latin typeface="Segoe UI Symbol" panose="020B0502040204020203" pitchFamily="34" charset="0"/>
                <a:ea typeface="Segoe UI Symbol" panose="020B0502040204020203" pitchFamily="34" charset="0"/>
              </a:rPr>
              <a:t>Mulyukova</a:t>
            </a: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 and Bercovici, 2020</a:t>
            </a:r>
          </a:p>
        </p:txBody>
      </p:sp>
      <p:pic>
        <p:nvPicPr>
          <p:cNvPr id="10" name="Picture 2">
            <a:extLst>
              <a:ext uri="{FF2B5EF4-FFF2-40B4-BE49-F238E27FC236}">
                <a16:creationId xmlns:a16="http://schemas.microsoft.com/office/drawing/2014/main" id="{1C52BE16-12DB-4345-8593-A3CB4C7B0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0DE82B-DC6B-2B41-B0E6-1EC06AD2BA59}"/>
                  </a:ext>
                </a:extLst>
              </p:cNvPr>
              <p:cNvSpPr txBox="1"/>
              <p:nvPr/>
            </p:nvSpPr>
            <p:spPr>
              <a:xfrm>
                <a:off x="408432" y="633984"/>
                <a:ext cx="2038635" cy="446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𝑅𝑎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𝑅𝑎</m:t>
                          </m:r>
                        </m:e>
                        <m:sub>
                          <m:r>
                            <a:rPr lang="en-US" sz="2900" b="0" i="1" smtClean="0">
                              <a:latin typeface="Cambria Math" panose="02040503050406030204" pitchFamily="18" charset="0"/>
                            </a:rPr>
                            <m:t>𝑐𝑟𝑖𝑡</m:t>
                          </m:r>
                        </m:sub>
                      </m:sSub>
                    </m:oMath>
                  </m:oMathPara>
                </a14:m>
                <a:endParaRPr lang="en-US" sz="2900" dirty="0"/>
              </a:p>
            </p:txBody>
          </p:sp>
        </mc:Choice>
        <mc:Fallback xmlns="">
          <p:sp>
            <p:nvSpPr>
              <p:cNvPr id="2" name="TextBox 1">
                <a:extLst>
                  <a:ext uri="{FF2B5EF4-FFF2-40B4-BE49-F238E27FC236}">
                    <a16:creationId xmlns:a16="http://schemas.microsoft.com/office/drawing/2014/main" id="{720DE82B-DC6B-2B41-B0E6-1EC06AD2BA59}"/>
                  </a:ext>
                </a:extLst>
              </p:cNvPr>
              <p:cNvSpPr txBox="1">
                <a:spLocks noRot="1" noChangeAspect="1" noMove="1" noResize="1" noEditPoints="1" noAdjustHandles="1" noChangeArrowheads="1" noChangeShapeType="1" noTextEdit="1"/>
              </p:cNvSpPr>
              <p:nvPr/>
            </p:nvSpPr>
            <p:spPr>
              <a:xfrm>
                <a:off x="408432" y="633984"/>
                <a:ext cx="2038635" cy="446276"/>
              </a:xfrm>
              <a:prstGeom prst="rect">
                <a:avLst/>
              </a:prstGeom>
              <a:blipFill>
                <a:blip r:embed="rId3"/>
                <a:stretch>
                  <a:fillRect l="-3727" r="-1242" b="-16667"/>
                </a:stretch>
              </a:blipFill>
            </p:spPr>
            <p:txBody>
              <a:bodyPr/>
              <a:lstStyle/>
              <a:p>
                <a:r>
                  <a:rPr lang="en-US">
                    <a:noFill/>
                  </a:rPr>
                  <a:t> </a:t>
                </a:r>
              </a:p>
            </p:txBody>
          </p:sp>
        </mc:Fallback>
      </mc:AlternateContent>
      <p:pic>
        <p:nvPicPr>
          <p:cNvPr id="1030" name="Picture 6">
            <a:extLst>
              <a:ext uri="{FF2B5EF4-FFF2-40B4-BE49-F238E27FC236}">
                <a16:creationId xmlns:a16="http://schemas.microsoft.com/office/drawing/2014/main" id="{8404F940-594D-A947-9B85-302AA55F3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300" y="2868243"/>
            <a:ext cx="3127219" cy="3868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E714A7-CFD8-DE49-8662-0A7974B6D10B}"/>
              </a:ext>
            </a:extLst>
          </p:cNvPr>
          <p:cNvSpPr txBox="1"/>
          <p:nvPr/>
        </p:nvSpPr>
        <p:spPr>
          <a:xfrm>
            <a:off x="-12192" y="6513052"/>
            <a:ext cx="4572000" cy="323165"/>
          </a:xfrm>
          <a:prstGeom prst="rect">
            <a:avLst/>
          </a:prstGeom>
          <a:noFill/>
        </p:spPr>
        <p:txBody>
          <a:bodyPr wrap="square">
            <a:spAutoFit/>
          </a:bodyPr>
          <a:lstStyle/>
          <a:p>
            <a:r>
              <a:rPr lang="en-US" sz="1500" dirty="0" err="1">
                <a:solidFill>
                  <a:schemeClr val="tx1">
                    <a:lumMod val="50000"/>
                    <a:lumOff val="50000"/>
                  </a:schemeClr>
                </a:solidFill>
                <a:latin typeface="Segoe UI Symbol" panose="020B0502040204020203" pitchFamily="34" charset="0"/>
                <a:ea typeface="Segoe UI Symbol" panose="020B0502040204020203" pitchFamily="34" charset="0"/>
              </a:rPr>
              <a:t>Mulyukova</a:t>
            </a: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 and Bercovici, 2020</a:t>
            </a:r>
          </a:p>
        </p:txBody>
      </p:sp>
      <p:sp>
        <p:nvSpPr>
          <p:cNvPr id="4" name="Rectangle 3">
            <a:extLst>
              <a:ext uri="{FF2B5EF4-FFF2-40B4-BE49-F238E27FC236}">
                <a16:creationId xmlns:a16="http://schemas.microsoft.com/office/drawing/2014/main" id="{C796AE3C-C85D-6B49-B213-2D21EE6B1405}"/>
              </a:ext>
            </a:extLst>
          </p:cNvPr>
          <p:cNvSpPr/>
          <p:nvPr/>
        </p:nvSpPr>
        <p:spPr>
          <a:xfrm>
            <a:off x="4925568" y="4901184"/>
            <a:ext cx="3864864" cy="1935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37B982-1E48-914A-A4B7-AE9B9DDEEC92}"/>
              </a:ext>
            </a:extLst>
          </p:cNvPr>
          <p:cNvSpPr txBox="1"/>
          <p:nvPr/>
        </p:nvSpPr>
        <p:spPr>
          <a:xfrm>
            <a:off x="4559808" y="4907155"/>
            <a:ext cx="4584192" cy="1846659"/>
          </a:xfrm>
          <a:prstGeom prst="rect">
            <a:avLst/>
          </a:prstGeom>
          <a:noFill/>
        </p:spPr>
        <p:txBody>
          <a:bodyPr wrap="square" rtlCol="0">
            <a:spAutoFit/>
          </a:bodyPr>
          <a:lstStyle/>
          <a:p>
            <a:r>
              <a:rPr lang="en-US" sz="1900" dirty="0">
                <a:solidFill>
                  <a:srgbClr val="C00000"/>
                </a:solidFill>
                <a:latin typeface="Segoe UI Symbol" panose="020B0502040204020203" pitchFamily="34" charset="0"/>
                <a:ea typeface="Segoe UI Symbol" panose="020B0502040204020203" pitchFamily="34" charset="0"/>
              </a:rPr>
              <a:t>Tectonic plates constitute the cold thermal boundary layer of the convective mantle system (i.e., the conductively cooled surface layer). </a:t>
            </a:r>
            <a:r>
              <a:rPr lang="en-US" sz="1900" u="sng" dirty="0">
                <a:solidFill>
                  <a:srgbClr val="C00000"/>
                </a:solidFill>
                <a:latin typeface="Segoe UI Symbol" panose="020B0502040204020203" pitchFamily="34" charset="0"/>
                <a:ea typeface="Segoe UI Symbol" panose="020B0502040204020203" pitchFamily="34" charset="0"/>
              </a:rPr>
              <a:t>Plate tectonics is the surface manifestation of mantle convection.</a:t>
            </a:r>
          </a:p>
        </p:txBody>
      </p:sp>
      <p:pic>
        <p:nvPicPr>
          <p:cNvPr id="15" name="Picture 2">
            <a:extLst>
              <a:ext uri="{FF2B5EF4-FFF2-40B4-BE49-F238E27FC236}">
                <a16:creationId xmlns:a16="http://schemas.microsoft.com/office/drawing/2014/main" id="{ABAEF98A-CAD8-1C4C-B247-D65ABDD28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5E9C54-56F5-514A-B44B-7192E2E24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0" y="495285"/>
            <a:ext cx="4754880" cy="2223071"/>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a:extLst>
              <a:ext uri="{FF2B5EF4-FFF2-40B4-BE49-F238E27FC236}">
                <a16:creationId xmlns:a16="http://schemas.microsoft.com/office/drawing/2014/main" id="{62657127-48FF-9346-A522-5505AE9A8FE0}"/>
              </a:ext>
            </a:extLst>
          </p:cNvPr>
          <p:cNvSpPr/>
          <p:nvPr/>
        </p:nvSpPr>
        <p:spPr>
          <a:xfrm>
            <a:off x="4699591" y="2243328"/>
            <a:ext cx="1725593" cy="910403"/>
          </a:xfrm>
          <a:custGeom>
            <a:avLst/>
            <a:gdLst>
              <a:gd name="connsiteX0" fmla="*/ 128441 w 1725593"/>
              <a:gd name="connsiteY0" fmla="*/ 0 h 910403"/>
              <a:gd name="connsiteX1" fmla="*/ 18713 w 1725593"/>
              <a:gd name="connsiteY1" fmla="*/ 499872 h 910403"/>
              <a:gd name="connsiteX2" fmla="*/ 469817 w 1725593"/>
              <a:gd name="connsiteY2" fmla="*/ 499872 h 910403"/>
              <a:gd name="connsiteX3" fmla="*/ 494201 w 1725593"/>
              <a:gd name="connsiteY3" fmla="*/ 902208 h 910403"/>
              <a:gd name="connsiteX4" fmla="*/ 1725593 w 1725593"/>
              <a:gd name="connsiteY4" fmla="*/ 731520 h 91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93" h="910403">
                <a:moveTo>
                  <a:pt x="128441" y="0"/>
                </a:moveTo>
                <a:cubicBezTo>
                  <a:pt x="45129" y="208280"/>
                  <a:pt x="-38183" y="416560"/>
                  <a:pt x="18713" y="499872"/>
                </a:cubicBezTo>
                <a:cubicBezTo>
                  <a:pt x="75609" y="583184"/>
                  <a:pt x="390569" y="432816"/>
                  <a:pt x="469817" y="499872"/>
                </a:cubicBezTo>
                <a:cubicBezTo>
                  <a:pt x="549065" y="566928"/>
                  <a:pt x="284905" y="863600"/>
                  <a:pt x="494201" y="902208"/>
                </a:cubicBezTo>
                <a:cubicBezTo>
                  <a:pt x="703497" y="940816"/>
                  <a:pt x="1214545" y="836168"/>
                  <a:pt x="1725593" y="73152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26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0DE82B-DC6B-2B41-B0E6-1EC06AD2BA59}"/>
                  </a:ext>
                </a:extLst>
              </p:cNvPr>
              <p:cNvSpPr txBox="1"/>
              <p:nvPr/>
            </p:nvSpPr>
            <p:spPr>
              <a:xfrm>
                <a:off x="408432" y="633984"/>
                <a:ext cx="2038635" cy="446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𝑅𝑎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𝑅𝑎</m:t>
                          </m:r>
                        </m:e>
                        <m:sub>
                          <m:r>
                            <a:rPr lang="en-US" sz="2900" b="0" i="1" smtClean="0">
                              <a:latin typeface="Cambria Math" panose="02040503050406030204" pitchFamily="18" charset="0"/>
                            </a:rPr>
                            <m:t>𝑐𝑟𝑖𝑡</m:t>
                          </m:r>
                        </m:sub>
                      </m:sSub>
                    </m:oMath>
                  </m:oMathPara>
                </a14:m>
                <a:endParaRPr lang="en-US" sz="2900" dirty="0"/>
              </a:p>
            </p:txBody>
          </p:sp>
        </mc:Choice>
        <mc:Fallback xmlns="">
          <p:sp>
            <p:nvSpPr>
              <p:cNvPr id="2" name="TextBox 1">
                <a:extLst>
                  <a:ext uri="{FF2B5EF4-FFF2-40B4-BE49-F238E27FC236}">
                    <a16:creationId xmlns:a16="http://schemas.microsoft.com/office/drawing/2014/main" id="{720DE82B-DC6B-2B41-B0E6-1EC06AD2BA59}"/>
                  </a:ext>
                </a:extLst>
              </p:cNvPr>
              <p:cNvSpPr txBox="1">
                <a:spLocks noRot="1" noChangeAspect="1" noMove="1" noResize="1" noEditPoints="1" noAdjustHandles="1" noChangeArrowheads="1" noChangeShapeType="1" noTextEdit="1"/>
              </p:cNvSpPr>
              <p:nvPr/>
            </p:nvSpPr>
            <p:spPr>
              <a:xfrm>
                <a:off x="408432" y="633984"/>
                <a:ext cx="2038635" cy="446276"/>
              </a:xfrm>
              <a:prstGeom prst="rect">
                <a:avLst/>
              </a:prstGeom>
              <a:blipFill>
                <a:blip r:embed="rId3"/>
                <a:stretch>
                  <a:fillRect l="-3727" r="-1242" b="-1666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F103E566-DC2E-5646-B0EB-4F69974BD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5E9C54-56F5-514A-B44B-7192E2E24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120" y="495285"/>
            <a:ext cx="4754880" cy="22230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404F940-594D-A947-9B85-302AA55F3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300" y="2868243"/>
            <a:ext cx="3127219" cy="3868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E714A7-CFD8-DE49-8662-0A7974B6D10B}"/>
              </a:ext>
            </a:extLst>
          </p:cNvPr>
          <p:cNvSpPr txBox="1"/>
          <p:nvPr/>
        </p:nvSpPr>
        <p:spPr>
          <a:xfrm>
            <a:off x="-12192" y="6513052"/>
            <a:ext cx="4572000" cy="323165"/>
          </a:xfrm>
          <a:prstGeom prst="rect">
            <a:avLst/>
          </a:prstGeom>
          <a:noFill/>
        </p:spPr>
        <p:txBody>
          <a:bodyPr wrap="square">
            <a:spAutoFit/>
          </a:bodyPr>
          <a:lstStyle/>
          <a:p>
            <a:r>
              <a:rPr lang="en-US" sz="1500" dirty="0" err="1">
                <a:solidFill>
                  <a:schemeClr val="tx1">
                    <a:lumMod val="50000"/>
                    <a:lumOff val="50000"/>
                  </a:schemeClr>
                </a:solidFill>
                <a:latin typeface="Segoe UI Symbol" panose="020B0502040204020203" pitchFamily="34" charset="0"/>
                <a:ea typeface="Segoe UI Symbol" panose="020B0502040204020203" pitchFamily="34" charset="0"/>
              </a:rPr>
              <a:t>Mulyukova</a:t>
            </a:r>
            <a:r>
              <a:rPr lang="en-US" sz="1500" dirty="0">
                <a:solidFill>
                  <a:schemeClr val="tx1">
                    <a:lumMod val="50000"/>
                    <a:lumOff val="50000"/>
                  </a:schemeClr>
                </a:solidFill>
                <a:latin typeface="Segoe UI Symbol" panose="020B0502040204020203" pitchFamily="34" charset="0"/>
                <a:ea typeface="Segoe UI Symbol" panose="020B0502040204020203" pitchFamily="34" charset="0"/>
              </a:rPr>
              <a:t> and Bercovici, 2020</a:t>
            </a:r>
          </a:p>
        </p:txBody>
      </p:sp>
      <p:sp>
        <p:nvSpPr>
          <p:cNvPr id="4" name="Rectangle 3">
            <a:extLst>
              <a:ext uri="{FF2B5EF4-FFF2-40B4-BE49-F238E27FC236}">
                <a16:creationId xmlns:a16="http://schemas.microsoft.com/office/drawing/2014/main" id="{C796AE3C-C85D-6B49-B213-2D21EE6B1405}"/>
              </a:ext>
            </a:extLst>
          </p:cNvPr>
          <p:cNvSpPr/>
          <p:nvPr/>
        </p:nvSpPr>
        <p:spPr>
          <a:xfrm>
            <a:off x="4925568" y="4901184"/>
            <a:ext cx="3864864" cy="1935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37B982-1E48-914A-A4B7-AE9B9DDEEC92}"/>
              </a:ext>
            </a:extLst>
          </p:cNvPr>
          <p:cNvSpPr txBox="1"/>
          <p:nvPr/>
        </p:nvSpPr>
        <p:spPr>
          <a:xfrm>
            <a:off x="4559808" y="4907155"/>
            <a:ext cx="4437888" cy="1261884"/>
          </a:xfrm>
          <a:prstGeom prst="rect">
            <a:avLst/>
          </a:prstGeom>
          <a:noFill/>
        </p:spPr>
        <p:txBody>
          <a:bodyPr wrap="square" rtlCol="0">
            <a:spAutoFit/>
          </a:bodyPr>
          <a:lstStyle/>
          <a:p>
            <a:r>
              <a:rPr lang="en-US" sz="1900" dirty="0">
                <a:solidFill>
                  <a:srgbClr val="C00000"/>
                </a:solidFill>
                <a:latin typeface="Segoe UI Symbol" panose="020B0502040204020203" pitchFamily="34" charset="0"/>
                <a:ea typeface="Segoe UI Symbol" panose="020B0502040204020203" pitchFamily="34" charset="0"/>
              </a:rPr>
              <a:t>Note: Convective mixing homogenizes the mean temperature into a nearly isothermal state (if the fluid is incompressible)</a:t>
            </a:r>
          </a:p>
        </p:txBody>
      </p:sp>
    </p:spTree>
    <p:extLst>
      <p:ext uri="{BB962C8B-B14F-4D97-AF65-F5344CB8AC3E}">
        <p14:creationId xmlns:p14="http://schemas.microsoft.com/office/powerpoint/2010/main" val="131971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p:pic>
        <p:nvPicPr>
          <p:cNvPr id="1030" name="Picture 6">
            <a:extLst>
              <a:ext uri="{FF2B5EF4-FFF2-40B4-BE49-F238E27FC236}">
                <a16:creationId xmlns:a16="http://schemas.microsoft.com/office/drawing/2014/main" id="{8404F940-594D-A947-9B85-302AA55F3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00" y="2868243"/>
            <a:ext cx="3127219" cy="38687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EE1B5E4-600C-AD49-A771-3BC2FA240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C06AC1-1D25-E743-BDDE-5A362497EF2E}"/>
              </a:ext>
            </a:extLst>
          </p:cNvPr>
          <p:cNvSpPr/>
          <p:nvPr/>
        </p:nvSpPr>
        <p:spPr>
          <a:xfrm>
            <a:off x="325790" y="4424865"/>
            <a:ext cx="4588498" cy="2238120"/>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01A1A5-B688-5647-B676-D03F40FC6CCA}"/>
              </a:ext>
            </a:extLst>
          </p:cNvPr>
          <p:cNvSpPr txBox="1"/>
          <p:nvPr/>
        </p:nvSpPr>
        <p:spPr>
          <a:xfrm>
            <a:off x="507105" y="4473633"/>
            <a:ext cx="4441736" cy="2723823"/>
          </a:xfrm>
          <a:prstGeom prst="rect">
            <a:avLst/>
          </a:prstGeom>
          <a:noFill/>
        </p:spPr>
        <p:txBody>
          <a:bodyPr wrap="square" rtlCol="0">
            <a:spAutoFit/>
          </a:bodyPr>
          <a:lstStyle/>
          <a:p>
            <a:pPr fontAlgn="base"/>
            <a:r>
              <a:rPr lang="en-US" sz="1900" dirty="0">
                <a:solidFill>
                  <a:srgbClr val="C00000"/>
                </a:solidFill>
                <a:latin typeface="Segoe UI Symbol" panose="020B0502040204020203" pitchFamily="34" charset="0"/>
                <a:ea typeface="Segoe UI Symbol" panose="020B0502040204020203" pitchFamily="34" charset="0"/>
              </a:rPr>
              <a:t>With no internal heating the interior mean temperature is the average of the top and bottom; adding internal heating increases the interior mean temperature and changes the relative temperature drops across the two thermal boundary layers.</a:t>
            </a:r>
          </a:p>
          <a:p>
            <a:br>
              <a:rPr lang="en-US" sz="1900" dirty="0">
                <a:solidFill>
                  <a:srgbClr val="C00000"/>
                </a:solidFill>
                <a:latin typeface="Segoe UI Symbol" panose="020B0502040204020203" pitchFamily="34" charset="0"/>
                <a:ea typeface="Segoe UI Symbol" panose="020B0502040204020203" pitchFamily="34" charset="0"/>
              </a:rPr>
            </a:br>
            <a:endParaRPr lang="en-US" sz="1900" u="sng" dirty="0">
              <a:solidFill>
                <a:srgbClr val="C00000"/>
              </a:solidFill>
              <a:latin typeface="Segoe UI Symbol" panose="020B0502040204020203" pitchFamily="34" charset="0"/>
              <a:ea typeface="Segoe UI Symbol" panose="020B0502040204020203"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B8F589-6D4F-944F-8C96-270F27235FDB}"/>
                  </a:ext>
                </a:extLst>
              </p:cNvPr>
              <p:cNvSpPr txBox="1"/>
              <p:nvPr/>
            </p:nvSpPr>
            <p:spPr>
              <a:xfrm>
                <a:off x="408432" y="633984"/>
                <a:ext cx="2038635" cy="446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𝑅𝑎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𝑅𝑎</m:t>
                          </m:r>
                        </m:e>
                        <m:sub>
                          <m:r>
                            <a:rPr lang="en-US" sz="2900" b="0" i="1" smtClean="0">
                              <a:latin typeface="Cambria Math" panose="02040503050406030204" pitchFamily="18" charset="0"/>
                            </a:rPr>
                            <m:t>𝑐𝑟𝑖𝑡</m:t>
                          </m:r>
                        </m:sub>
                      </m:sSub>
                    </m:oMath>
                  </m:oMathPara>
                </a14:m>
                <a:endParaRPr lang="en-US" sz="2900" dirty="0"/>
              </a:p>
            </p:txBody>
          </p:sp>
        </mc:Choice>
        <mc:Fallback xmlns="">
          <p:sp>
            <p:nvSpPr>
              <p:cNvPr id="11" name="TextBox 10">
                <a:extLst>
                  <a:ext uri="{FF2B5EF4-FFF2-40B4-BE49-F238E27FC236}">
                    <a16:creationId xmlns:a16="http://schemas.microsoft.com/office/drawing/2014/main" id="{7BB8F589-6D4F-944F-8C96-270F27235FDB}"/>
                  </a:ext>
                </a:extLst>
              </p:cNvPr>
              <p:cNvSpPr txBox="1">
                <a:spLocks noRot="1" noChangeAspect="1" noMove="1" noResize="1" noEditPoints="1" noAdjustHandles="1" noChangeArrowheads="1" noChangeShapeType="1" noTextEdit="1"/>
              </p:cNvSpPr>
              <p:nvPr/>
            </p:nvSpPr>
            <p:spPr>
              <a:xfrm>
                <a:off x="408432" y="633984"/>
                <a:ext cx="2038635" cy="446276"/>
              </a:xfrm>
              <a:prstGeom prst="rect">
                <a:avLst/>
              </a:prstGeom>
              <a:blipFill>
                <a:blip r:embed="rId5"/>
                <a:stretch>
                  <a:fillRect l="-3727" r="-1242" b="-16667"/>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605E9C54-56F5-514A-B44B-7192E2E24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0" y="495285"/>
            <a:ext cx="4754880" cy="222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88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p:sp>
        <p:nvSpPr>
          <p:cNvPr id="7" name="TextBox 6">
            <a:extLst>
              <a:ext uri="{FF2B5EF4-FFF2-40B4-BE49-F238E27FC236}">
                <a16:creationId xmlns:a16="http://schemas.microsoft.com/office/drawing/2014/main" id="{94531BD4-089A-254C-8D5F-C4341D63E58A}"/>
              </a:ext>
            </a:extLst>
          </p:cNvPr>
          <p:cNvSpPr txBox="1"/>
          <p:nvPr/>
        </p:nvSpPr>
        <p:spPr>
          <a:xfrm>
            <a:off x="0" y="508117"/>
            <a:ext cx="3505200" cy="984885"/>
          </a:xfrm>
          <a:prstGeom prst="rect">
            <a:avLst/>
          </a:prstGeom>
          <a:noFill/>
        </p:spPr>
        <p:txBody>
          <a:bodyPr wrap="square" rtlCol="0">
            <a:spAutoFit/>
          </a:bodyPr>
          <a:lstStyle/>
          <a:p>
            <a:pPr algn="ctr"/>
            <a:r>
              <a:rPr lang="en-US" sz="2800" dirty="0">
                <a:latin typeface="Segoe UI Symbol" panose="020B0502040204020203" pitchFamily="34" charset="0"/>
                <a:ea typeface="Segoe UI Symbol" panose="020B0502040204020203" pitchFamily="34" charset="0"/>
              </a:rPr>
              <a:t>A thermo-chemical component...</a:t>
            </a:r>
          </a:p>
        </p:txBody>
      </p:sp>
      <p:pic>
        <p:nvPicPr>
          <p:cNvPr id="3" name="Picture 2" descr="Map&#10;&#10;Description automatically generated">
            <a:extLst>
              <a:ext uri="{FF2B5EF4-FFF2-40B4-BE49-F238E27FC236}">
                <a16:creationId xmlns:a16="http://schemas.microsoft.com/office/drawing/2014/main" id="{E2E4C36E-66D9-0445-A81E-E7D9A28F4636}"/>
              </a:ext>
            </a:extLst>
          </p:cNvPr>
          <p:cNvPicPr>
            <a:picLocks noChangeAspect="1"/>
          </p:cNvPicPr>
          <p:nvPr/>
        </p:nvPicPr>
        <p:blipFill>
          <a:blip r:embed="rId3"/>
          <a:stretch>
            <a:fillRect/>
          </a:stretch>
        </p:blipFill>
        <p:spPr>
          <a:xfrm>
            <a:off x="4663213" y="615288"/>
            <a:ext cx="4360421" cy="2793152"/>
          </a:xfrm>
          <a:prstGeom prst="rect">
            <a:avLst/>
          </a:prstGeom>
        </p:spPr>
      </p:pic>
      <p:sp>
        <p:nvSpPr>
          <p:cNvPr id="9" name="TextBox 8">
            <a:extLst>
              <a:ext uri="{FF2B5EF4-FFF2-40B4-BE49-F238E27FC236}">
                <a16:creationId xmlns:a16="http://schemas.microsoft.com/office/drawing/2014/main" id="{9BE15FB0-796A-674B-837A-0E55FD560AE9}"/>
              </a:ext>
            </a:extLst>
          </p:cNvPr>
          <p:cNvSpPr txBox="1"/>
          <p:nvPr/>
        </p:nvSpPr>
        <p:spPr>
          <a:xfrm>
            <a:off x="7152674" y="615288"/>
            <a:ext cx="4572000" cy="307777"/>
          </a:xfrm>
          <a:prstGeom prst="rect">
            <a:avLst/>
          </a:prstGeom>
          <a:noFill/>
        </p:spPr>
        <p:txBody>
          <a:bodyPr wrap="square">
            <a:spAutoFit/>
          </a:bodyPr>
          <a:lstStyle/>
          <a:p>
            <a:r>
              <a:rPr lang="en-US" sz="1400" dirty="0">
                <a:solidFill>
                  <a:schemeClr val="tx1">
                    <a:lumMod val="50000"/>
                    <a:lumOff val="50000"/>
                  </a:schemeClr>
                </a:solidFill>
                <a:latin typeface="Segoe UI Symbol" panose="020B0502040204020203" pitchFamily="34" charset="0"/>
                <a:ea typeface="Segoe UI Symbol" panose="020B0502040204020203" pitchFamily="34" charset="0"/>
              </a:rPr>
              <a:t>Yu et al., 2018</a:t>
            </a:r>
          </a:p>
        </p:txBody>
      </p:sp>
      <p:pic>
        <p:nvPicPr>
          <p:cNvPr id="15" name="Picture 2">
            <a:extLst>
              <a:ext uri="{FF2B5EF4-FFF2-40B4-BE49-F238E27FC236}">
                <a16:creationId xmlns:a16="http://schemas.microsoft.com/office/drawing/2014/main" id="{FBA580F0-E656-5B42-AC09-95F8793CC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402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Earth</a:t>
            </a:r>
          </a:p>
        </p:txBody>
      </p:sp>
      <p:sp>
        <p:nvSpPr>
          <p:cNvPr id="7" name="TextBox 6">
            <a:extLst>
              <a:ext uri="{FF2B5EF4-FFF2-40B4-BE49-F238E27FC236}">
                <a16:creationId xmlns:a16="http://schemas.microsoft.com/office/drawing/2014/main" id="{94531BD4-089A-254C-8D5F-C4341D63E58A}"/>
              </a:ext>
            </a:extLst>
          </p:cNvPr>
          <p:cNvSpPr txBox="1"/>
          <p:nvPr/>
        </p:nvSpPr>
        <p:spPr>
          <a:xfrm>
            <a:off x="0" y="508117"/>
            <a:ext cx="3505200" cy="984885"/>
          </a:xfrm>
          <a:prstGeom prst="rect">
            <a:avLst/>
          </a:prstGeom>
          <a:noFill/>
        </p:spPr>
        <p:txBody>
          <a:bodyPr wrap="square" rtlCol="0">
            <a:spAutoFit/>
          </a:bodyPr>
          <a:lstStyle/>
          <a:p>
            <a:pPr algn="ctr"/>
            <a:r>
              <a:rPr lang="en-US" sz="2800" dirty="0">
                <a:latin typeface="Segoe UI Symbol" panose="020B0502040204020203" pitchFamily="34" charset="0"/>
                <a:ea typeface="Segoe UI Symbol" panose="020B0502040204020203" pitchFamily="34" charset="0"/>
              </a:rPr>
              <a:t>A thermo-chemical component...</a:t>
            </a:r>
          </a:p>
        </p:txBody>
      </p:sp>
      <p:pic>
        <p:nvPicPr>
          <p:cNvPr id="3" name="Picture 2" descr="Map&#10;&#10;Description automatically generated">
            <a:extLst>
              <a:ext uri="{FF2B5EF4-FFF2-40B4-BE49-F238E27FC236}">
                <a16:creationId xmlns:a16="http://schemas.microsoft.com/office/drawing/2014/main" id="{E2E4C36E-66D9-0445-A81E-E7D9A28F4636}"/>
              </a:ext>
            </a:extLst>
          </p:cNvPr>
          <p:cNvPicPr>
            <a:picLocks noChangeAspect="1"/>
          </p:cNvPicPr>
          <p:nvPr/>
        </p:nvPicPr>
        <p:blipFill>
          <a:blip r:embed="rId3"/>
          <a:stretch>
            <a:fillRect/>
          </a:stretch>
        </p:blipFill>
        <p:spPr>
          <a:xfrm>
            <a:off x="4663213" y="615288"/>
            <a:ext cx="4360421" cy="2793152"/>
          </a:xfrm>
          <a:prstGeom prst="rect">
            <a:avLst/>
          </a:prstGeom>
        </p:spPr>
      </p:pic>
      <p:sp>
        <p:nvSpPr>
          <p:cNvPr id="9" name="TextBox 8">
            <a:extLst>
              <a:ext uri="{FF2B5EF4-FFF2-40B4-BE49-F238E27FC236}">
                <a16:creationId xmlns:a16="http://schemas.microsoft.com/office/drawing/2014/main" id="{9BE15FB0-796A-674B-837A-0E55FD560AE9}"/>
              </a:ext>
            </a:extLst>
          </p:cNvPr>
          <p:cNvSpPr txBox="1"/>
          <p:nvPr/>
        </p:nvSpPr>
        <p:spPr>
          <a:xfrm>
            <a:off x="7152674" y="615288"/>
            <a:ext cx="4572000" cy="307777"/>
          </a:xfrm>
          <a:prstGeom prst="rect">
            <a:avLst/>
          </a:prstGeom>
          <a:noFill/>
        </p:spPr>
        <p:txBody>
          <a:bodyPr wrap="square">
            <a:spAutoFit/>
          </a:bodyPr>
          <a:lstStyle/>
          <a:p>
            <a:r>
              <a:rPr lang="en-US" sz="1400" dirty="0">
                <a:solidFill>
                  <a:schemeClr val="tx1">
                    <a:lumMod val="50000"/>
                    <a:lumOff val="50000"/>
                  </a:schemeClr>
                </a:solidFill>
                <a:latin typeface="Segoe UI Symbol" panose="020B0502040204020203" pitchFamily="34" charset="0"/>
                <a:ea typeface="Segoe UI Symbol" panose="020B0502040204020203" pitchFamily="34" charset="0"/>
              </a:rPr>
              <a:t>Yu et al., 2018</a:t>
            </a:r>
          </a:p>
        </p:txBody>
      </p:sp>
      <p:pic>
        <p:nvPicPr>
          <p:cNvPr id="5" name="Picture 4" descr="Diagram&#10;&#10;Description automatically generated">
            <a:extLst>
              <a:ext uri="{FF2B5EF4-FFF2-40B4-BE49-F238E27FC236}">
                <a16:creationId xmlns:a16="http://schemas.microsoft.com/office/drawing/2014/main" id="{C096C006-94D4-B24A-B01B-59118F997683}"/>
              </a:ext>
            </a:extLst>
          </p:cNvPr>
          <p:cNvPicPr>
            <a:picLocks noChangeAspect="1"/>
          </p:cNvPicPr>
          <p:nvPr/>
        </p:nvPicPr>
        <p:blipFill>
          <a:blip r:embed="rId4"/>
          <a:stretch>
            <a:fillRect/>
          </a:stretch>
        </p:blipFill>
        <p:spPr>
          <a:xfrm>
            <a:off x="5449084" y="3609199"/>
            <a:ext cx="2756132" cy="2845148"/>
          </a:xfrm>
          <a:prstGeom prst="rect">
            <a:avLst/>
          </a:prstGeom>
        </p:spPr>
      </p:pic>
      <p:sp>
        <p:nvSpPr>
          <p:cNvPr id="11" name="TextBox 10">
            <a:extLst>
              <a:ext uri="{FF2B5EF4-FFF2-40B4-BE49-F238E27FC236}">
                <a16:creationId xmlns:a16="http://schemas.microsoft.com/office/drawing/2014/main" id="{4308BB9D-4011-6244-BBD7-ECDE9FB00F39}"/>
              </a:ext>
            </a:extLst>
          </p:cNvPr>
          <p:cNvSpPr txBox="1"/>
          <p:nvPr/>
        </p:nvSpPr>
        <p:spPr>
          <a:xfrm>
            <a:off x="5560585" y="6513647"/>
            <a:ext cx="2516908" cy="307777"/>
          </a:xfrm>
          <a:prstGeom prst="rect">
            <a:avLst/>
          </a:prstGeom>
          <a:noFill/>
        </p:spPr>
        <p:txBody>
          <a:bodyPr wrap="square">
            <a:spAutoFit/>
          </a:bodyPr>
          <a:lstStyle/>
          <a:p>
            <a:r>
              <a:rPr lang="en-US" sz="1400" dirty="0" err="1">
                <a:solidFill>
                  <a:schemeClr val="bg1">
                    <a:lumMod val="65000"/>
                  </a:schemeClr>
                </a:solidFill>
                <a:latin typeface="Segoe UI Symbol" panose="020B0502040204020203" pitchFamily="34" charset="0"/>
                <a:ea typeface="Segoe UI Symbol" panose="020B0502040204020203" pitchFamily="34" charset="0"/>
              </a:rPr>
              <a:t>Kameyama</a:t>
            </a:r>
            <a:r>
              <a:rPr lang="en-US" sz="1400" dirty="0">
                <a:solidFill>
                  <a:schemeClr val="bg1">
                    <a:lumMod val="65000"/>
                  </a:schemeClr>
                </a:solidFill>
                <a:latin typeface="Segoe UI Symbol" panose="020B0502040204020203" pitchFamily="34" charset="0"/>
                <a:ea typeface="Segoe UI Symbol" panose="020B0502040204020203" pitchFamily="34" charset="0"/>
              </a:rPr>
              <a:t> and Harada, 2017</a:t>
            </a:r>
          </a:p>
        </p:txBody>
      </p:sp>
      <p:sp>
        <p:nvSpPr>
          <p:cNvPr id="10" name="Freeform 9">
            <a:extLst>
              <a:ext uri="{FF2B5EF4-FFF2-40B4-BE49-F238E27FC236}">
                <a16:creationId xmlns:a16="http://schemas.microsoft.com/office/drawing/2014/main" id="{32BC0CCF-A0CE-5E4D-9627-D086CC9B27FB}"/>
              </a:ext>
            </a:extLst>
          </p:cNvPr>
          <p:cNvSpPr/>
          <p:nvPr/>
        </p:nvSpPr>
        <p:spPr>
          <a:xfrm>
            <a:off x="5933413" y="4714573"/>
            <a:ext cx="316991" cy="329354"/>
          </a:xfrm>
          <a:custGeom>
            <a:avLst/>
            <a:gdLst>
              <a:gd name="connsiteX0" fmla="*/ 203916 w 316991"/>
              <a:gd name="connsiteY0" fmla="*/ 4661 h 329354"/>
              <a:gd name="connsiteX1" fmla="*/ 64431 w 316991"/>
              <a:gd name="connsiteY1" fmla="*/ 27908 h 329354"/>
              <a:gd name="connsiteX2" fmla="*/ 17936 w 316991"/>
              <a:gd name="connsiteY2" fmla="*/ 167393 h 329354"/>
              <a:gd name="connsiteX3" fmla="*/ 17936 w 316991"/>
              <a:gd name="connsiteY3" fmla="*/ 322376 h 329354"/>
              <a:gd name="connsiteX4" fmla="*/ 234912 w 316991"/>
              <a:gd name="connsiteY4" fmla="*/ 291380 h 329354"/>
              <a:gd name="connsiteX5" fmla="*/ 304655 w 316991"/>
              <a:gd name="connsiteY5" fmla="*/ 190641 h 329354"/>
              <a:gd name="connsiteX6" fmla="*/ 304655 w 316991"/>
              <a:gd name="connsiteY6" fmla="*/ 89902 h 329354"/>
              <a:gd name="connsiteX7" fmla="*/ 203916 w 316991"/>
              <a:gd name="connsiteY7" fmla="*/ 4661 h 32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991" h="329354">
                <a:moveTo>
                  <a:pt x="203916" y="4661"/>
                </a:moveTo>
                <a:cubicBezTo>
                  <a:pt x="163879" y="-5671"/>
                  <a:pt x="95428" y="786"/>
                  <a:pt x="64431" y="27908"/>
                </a:cubicBezTo>
                <a:cubicBezTo>
                  <a:pt x="33434" y="55030"/>
                  <a:pt x="25685" y="118315"/>
                  <a:pt x="17936" y="167393"/>
                </a:cubicBezTo>
                <a:cubicBezTo>
                  <a:pt x="10187" y="216471"/>
                  <a:pt x="-18227" y="301712"/>
                  <a:pt x="17936" y="322376"/>
                </a:cubicBezTo>
                <a:cubicBezTo>
                  <a:pt x="54099" y="343040"/>
                  <a:pt x="187126" y="313336"/>
                  <a:pt x="234912" y="291380"/>
                </a:cubicBezTo>
                <a:cubicBezTo>
                  <a:pt x="282698" y="269424"/>
                  <a:pt x="293031" y="224220"/>
                  <a:pt x="304655" y="190641"/>
                </a:cubicBezTo>
                <a:cubicBezTo>
                  <a:pt x="316279" y="157062"/>
                  <a:pt x="325319" y="120898"/>
                  <a:pt x="304655" y="89902"/>
                </a:cubicBezTo>
                <a:cubicBezTo>
                  <a:pt x="283991" y="58906"/>
                  <a:pt x="243953" y="14993"/>
                  <a:pt x="203916" y="4661"/>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E7462B48-DCDD-6146-8712-F24D8BEBDDAB}"/>
              </a:ext>
            </a:extLst>
          </p:cNvPr>
          <p:cNvSpPr/>
          <p:nvPr/>
        </p:nvSpPr>
        <p:spPr>
          <a:xfrm rot="21032403">
            <a:off x="4660014" y="5026930"/>
            <a:ext cx="1313895" cy="924978"/>
          </a:xfrm>
          <a:custGeom>
            <a:avLst/>
            <a:gdLst>
              <a:gd name="connsiteX0" fmla="*/ 23610 w 1204340"/>
              <a:gd name="connsiteY0" fmla="*/ 844567 h 844567"/>
              <a:gd name="connsiteX1" fmla="*/ 41365 w 1204340"/>
              <a:gd name="connsiteY1" fmla="*/ 258641 h 844567"/>
              <a:gd name="connsiteX2" fmla="*/ 405350 w 1204340"/>
              <a:gd name="connsiteY2" fmla="*/ 489460 h 844567"/>
              <a:gd name="connsiteX3" fmla="*/ 662802 w 1204340"/>
              <a:gd name="connsiteY3" fmla="*/ 63332 h 844567"/>
              <a:gd name="connsiteX4" fmla="*/ 1204340 w 1204340"/>
              <a:gd name="connsiteY4" fmla="*/ 10066 h 84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340" h="844567">
                <a:moveTo>
                  <a:pt x="23610" y="844567"/>
                </a:moveTo>
                <a:cubicBezTo>
                  <a:pt x="676" y="581196"/>
                  <a:pt x="-22258" y="317826"/>
                  <a:pt x="41365" y="258641"/>
                </a:cubicBezTo>
                <a:cubicBezTo>
                  <a:pt x="104988" y="199456"/>
                  <a:pt x="301777" y="522011"/>
                  <a:pt x="405350" y="489460"/>
                </a:cubicBezTo>
                <a:cubicBezTo>
                  <a:pt x="508923" y="456909"/>
                  <a:pt x="529637" y="143231"/>
                  <a:pt x="662802" y="63332"/>
                </a:cubicBezTo>
                <a:cubicBezTo>
                  <a:pt x="795967" y="-16567"/>
                  <a:pt x="1000153" y="-3251"/>
                  <a:pt x="1204340" y="10066"/>
                </a:cubicBezTo>
              </a:path>
            </a:pathLst>
          </a:custGeom>
          <a:noFill/>
          <a:ln w="285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5A6997B-9AB7-CD4F-B4C2-B9A3ADCE5032}"/>
              </a:ext>
            </a:extLst>
          </p:cNvPr>
          <p:cNvSpPr txBox="1"/>
          <p:nvPr/>
        </p:nvSpPr>
        <p:spPr>
          <a:xfrm>
            <a:off x="299122" y="5988990"/>
            <a:ext cx="5082727" cy="769441"/>
          </a:xfrm>
          <a:prstGeom prst="rect">
            <a:avLst/>
          </a:prstGeom>
          <a:noFill/>
        </p:spPr>
        <p:txBody>
          <a:bodyPr wrap="square" rtlCol="0">
            <a:spAutoFit/>
          </a:bodyPr>
          <a:lstStyle/>
          <a:p>
            <a:pPr algn="ctr"/>
            <a:r>
              <a:rPr lang="en-US" sz="2200" dirty="0">
                <a:solidFill>
                  <a:srgbClr val="FF0000"/>
                </a:solidFill>
                <a:latin typeface="Segoe UI Symbol" panose="020B0502040204020203" pitchFamily="34" charset="0"/>
                <a:ea typeface="Segoe UI Symbol" panose="020B0502040204020203" pitchFamily="34" charset="0"/>
              </a:rPr>
              <a:t>LLSVPs (large low-shear-velocity provinces): chemically denser (and hot)</a:t>
            </a:r>
          </a:p>
        </p:txBody>
      </p:sp>
      <p:pic>
        <p:nvPicPr>
          <p:cNvPr id="15" name="Picture 2">
            <a:extLst>
              <a:ext uri="{FF2B5EF4-FFF2-40B4-BE49-F238E27FC236}">
                <a16:creationId xmlns:a16="http://schemas.microsoft.com/office/drawing/2014/main" id="{FBA580F0-E656-5B42-AC09-95F8793CC2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94" y="1515225"/>
            <a:ext cx="4441735" cy="445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9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6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 email&#10;&#10;Description automatically generated">
            <a:extLst>
              <a:ext uri="{FF2B5EF4-FFF2-40B4-BE49-F238E27FC236}">
                <a16:creationId xmlns:a16="http://schemas.microsoft.com/office/drawing/2014/main" id="{CD09741D-C39A-8247-ACE1-AE17E986A57D}"/>
              </a:ext>
            </a:extLst>
          </p:cNvPr>
          <p:cNvPicPr>
            <a:picLocks noChangeAspect="1"/>
          </p:cNvPicPr>
          <p:nvPr/>
        </p:nvPicPr>
        <p:blipFill>
          <a:blip r:embed="rId4"/>
          <a:stretch>
            <a:fillRect/>
          </a:stretch>
        </p:blipFill>
        <p:spPr>
          <a:xfrm>
            <a:off x="289526" y="3993821"/>
            <a:ext cx="8538556" cy="2154466"/>
          </a:xfrm>
          <a:prstGeom prst="rect">
            <a:avLst/>
          </a:prstGeom>
          <a:ln>
            <a:solidFill>
              <a:schemeClr val="tx1"/>
            </a:solidFill>
          </a:ln>
        </p:spPr>
      </p:pic>
      <p:sp>
        <p:nvSpPr>
          <p:cNvPr id="5" name="TextBox 4">
            <a:extLst>
              <a:ext uri="{FF2B5EF4-FFF2-40B4-BE49-F238E27FC236}">
                <a16:creationId xmlns:a16="http://schemas.microsoft.com/office/drawing/2014/main" id="{BE59CEF8-509B-B94B-A5ED-58C3C1750D20}"/>
              </a:ext>
            </a:extLst>
          </p:cNvPr>
          <p:cNvSpPr txBox="1"/>
          <p:nvPr/>
        </p:nvSpPr>
        <p:spPr>
          <a:xfrm>
            <a:off x="-249936" y="3608557"/>
            <a:ext cx="2712720" cy="400110"/>
          </a:xfrm>
          <a:prstGeom prst="rect">
            <a:avLst/>
          </a:prstGeom>
          <a:noFill/>
        </p:spPr>
        <p:txBody>
          <a:bodyPr wrap="square" rtlCol="0">
            <a:spAutoFit/>
          </a:bodyPr>
          <a:lstStyle/>
          <a:p>
            <a:pPr algn="ctr"/>
            <a:r>
              <a:rPr lang="en-US" sz="2000" dirty="0">
                <a:latin typeface="Segoe UI Symbol" panose="020B0502040204020203" pitchFamily="34" charset="0"/>
                <a:ea typeface="Segoe UI Symbol" panose="020B0502040204020203" pitchFamily="34" charset="0"/>
              </a:rPr>
              <a:t>Check this out:</a:t>
            </a:r>
          </a:p>
        </p:txBody>
      </p:sp>
    </p:spTree>
    <p:extLst>
      <p:ext uri="{BB962C8B-B14F-4D97-AF65-F5344CB8AC3E}">
        <p14:creationId xmlns:p14="http://schemas.microsoft.com/office/powerpoint/2010/main" val="141264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6" name="Picture 2">
            <a:extLst>
              <a:ext uri="{FF2B5EF4-FFF2-40B4-BE49-F238E27FC236}">
                <a16:creationId xmlns:a16="http://schemas.microsoft.com/office/drawing/2014/main" id="{7F9769E5-D673-0843-BEB4-3C2F3537C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45" y="3519698"/>
            <a:ext cx="8915401" cy="31730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330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able&#10;&#10;Description automatically generated">
            <a:extLst>
              <a:ext uri="{FF2B5EF4-FFF2-40B4-BE49-F238E27FC236}">
                <a16:creationId xmlns:a16="http://schemas.microsoft.com/office/drawing/2014/main" id="{A86D80D2-9F9E-0B4A-8C78-24DE1EA22581}"/>
              </a:ext>
            </a:extLst>
          </p:cNvPr>
          <p:cNvPicPr>
            <a:picLocks noChangeAspect="1"/>
          </p:cNvPicPr>
          <p:nvPr/>
        </p:nvPicPr>
        <p:blipFill>
          <a:blip r:embed="rId4"/>
          <a:stretch>
            <a:fillRect/>
          </a:stretch>
        </p:blipFill>
        <p:spPr>
          <a:xfrm>
            <a:off x="174813" y="3525671"/>
            <a:ext cx="4988859" cy="2843114"/>
          </a:xfrm>
          <a:prstGeom prst="rect">
            <a:avLst/>
          </a:prstGeom>
          <a:ln>
            <a:solidFill>
              <a:srgbClr val="FF0000"/>
            </a:solidFill>
          </a:ln>
        </p:spPr>
      </p:pic>
      <p:sp>
        <p:nvSpPr>
          <p:cNvPr id="7" name="TextBox 6">
            <a:extLst>
              <a:ext uri="{FF2B5EF4-FFF2-40B4-BE49-F238E27FC236}">
                <a16:creationId xmlns:a16="http://schemas.microsoft.com/office/drawing/2014/main" id="{5DEBF189-B609-2043-A5BA-FD4B360867E6}"/>
              </a:ext>
            </a:extLst>
          </p:cNvPr>
          <p:cNvSpPr txBox="1"/>
          <p:nvPr/>
        </p:nvSpPr>
        <p:spPr>
          <a:xfrm>
            <a:off x="-12192" y="6513052"/>
            <a:ext cx="4572000" cy="323165"/>
          </a:xfrm>
          <a:prstGeom prst="rect">
            <a:avLst/>
          </a:prstGeom>
          <a:noFill/>
        </p:spPr>
        <p:txBody>
          <a:bodyPr wrap="square">
            <a:spAutoFit/>
          </a:bodyPr>
          <a:lstStyle/>
          <a:p>
            <a:r>
              <a:rPr lang="en-US" sz="1500" dirty="0" err="1">
                <a:solidFill>
                  <a:schemeClr val="bg1">
                    <a:lumMod val="65000"/>
                  </a:schemeClr>
                </a:solidFill>
                <a:latin typeface="Segoe UI Symbol" panose="020B0502040204020203" pitchFamily="34" charset="0"/>
                <a:ea typeface="Segoe UI Symbol" panose="020B0502040204020203" pitchFamily="34" charset="0"/>
              </a:rPr>
              <a:t>Mulyukova</a:t>
            </a:r>
            <a:r>
              <a:rPr lang="en-US" sz="1500" dirty="0">
                <a:solidFill>
                  <a:schemeClr val="bg1">
                    <a:lumMod val="65000"/>
                  </a:schemeClr>
                </a:solidFill>
                <a:latin typeface="Segoe UI Symbol" panose="020B0502040204020203" pitchFamily="34" charset="0"/>
                <a:ea typeface="Segoe UI Symbol" panose="020B0502040204020203" pitchFamily="34" charset="0"/>
              </a:rPr>
              <a:t> and Bercovici, 2020</a:t>
            </a:r>
          </a:p>
        </p:txBody>
      </p:sp>
    </p:spTree>
    <p:extLst>
      <p:ext uri="{BB962C8B-B14F-4D97-AF65-F5344CB8AC3E}">
        <p14:creationId xmlns:p14="http://schemas.microsoft.com/office/powerpoint/2010/main" val="16772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6D0A13FD-F560-8D4A-BD42-BE329CD53FD0}"/>
              </a:ext>
            </a:extLst>
          </p:cNvPr>
          <p:cNvPicPr>
            <a:picLocks noChangeAspect="1"/>
          </p:cNvPicPr>
          <p:nvPr/>
        </p:nvPicPr>
        <p:blipFill>
          <a:blip r:embed="rId3"/>
          <a:stretch>
            <a:fillRect/>
          </a:stretch>
        </p:blipFill>
        <p:spPr>
          <a:xfrm>
            <a:off x="2245994" y="1607203"/>
            <a:ext cx="5564105" cy="3518767"/>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461EDB7-8255-2846-AF62-ABB3FA80E7F3}"/>
              </a:ext>
            </a:extLst>
          </p:cNvPr>
          <p:cNvPicPr>
            <a:picLocks noChangeAspect="1"/>
          </p:cNvPicPr>
          <p:nvPr/>
        </p:nvPicPr>
        <p:blipFill>
          <a:blip r:embed="rId4"/>
          <a:stretch>
            <a:fillRect/>
          </a:stretch>
        </p:blipFill>
        <p:spPr>
          <a:xfrm>
            <a:off x="3522177" y="1907962"/>
            <a:ext cx="3265238" cy="421670"/>
          </a:xfrm>
          <a:prstGeom prst="rect">
            <a:avLst/>
          </a:prstGeom>
        </p:spPr>
      </p:pic>
      <p:sp>
        <p:nvSpPr>
          <p:cNvPr id="9" name="TextBox 8">
            <a:extLst>
              <a:ext uri="{FF2B5EF4-FFF2-40B4-BE49-F238E27FC236}">
                <a16:creationId xmlns:a16="http://schemas.microsoft.com/office/drawing/2014/main" id="{673EA9E4-E97A-2248-AF24-73D5F887EF53}"/>
              </a:ext>
            </a:extLst>
          </p:cNvPr>
          <p:cNvSpPr txBox="1"/>
          <p:nvPr/>
        </p:nvSpPr>
        <p:spPr>
          <a:xfrm>
            <a:off x="2245994" y="1571348"/>
            <a:ext cx="6002757"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Vector form:</a:t>
            </a:r>
          </a:p>
        </p:txBody>
      </p:sp>
      <p:pic>
        <p:nvPicPr>
          <p:cNvPr id="10" name="Picture 9" descr="Text, letter&#10;&#10;Description automatically generated">
            <a:extLst>
              <a:ext uri="{FF2B5EF4-FFF2-40B4-BE49-F238E27FC236}">
                <a16:creationId xmlns:a16="http://schemas.microsoft.com/office/drawing/2014/main" id="{B965062F-0AFC-5840-B993-BE5E41BDC2C0}"/>
              </a:ext>
            </a:extLst>
          </p:cNvPr>
          <p:cNvPicPr>
            <a:picLocks noChangeAspect="1"/>
          </p:cNvPicPr>
          <p:nvPr/>
        </p:nvPicPr>
        <p:blipFill>
          <a:blip r:embed="rId5"/>
          <a:stretch>
            <a:fillRect/>
          </a:stretch>
        </p:blipFill>
        <p:spPr>
          <a:xfrm>
            <a:off x="2848898" y="2727506"/>
            <a:ext cx="4784919" cy="2270291"/>
          </a:xfrm>
          <a:prstGeom prst="rect">
            <a:avLst/>
          </a:prstGeom>
        </p:spPr>
      </p:pic>
      <p:sp>
        <p:nvSpPr>
          <p:cNvPr id="11" name="TextBox 10">
            <a:extLst>
              <a:ext uri="{FF2B5EF4-FFF2-40B4-BE49-F238E27FC236}">
                <a16:creationId xmlns:a16="http://schemas.microsoft.com/office/drawing/2014/main" id="{D7DDEC16-DC85-FE4C-AD5B-661A4FF559BF}"/>
              </a:ext>
            </a:extLst>
          </p:cNvPr>
          <p:cNvSpPr txBox="1"/>
          <p:nvPr/>
        </p:nvSpPr>
        <p:spPr>
          <a:xfrm>
            <a:off x="2245994" y="2333957"/>
            <a:ext cx="6002757" cy="400110"/>
          </a:xfrm>
          <a:prstGeom prst="rect">
            <a:avLst/>
          </a:prstGeom>
          <a:noFill/>
        </p:spPr>
        <p:txBody>
          <a:bodyPr wrap="square" rtlCol="0">
            <a:spAutoFit/>
          </a:bodyPr>
          <a:lstStyle/>
          <a:p>
            <a:r>
              <a:rPr lang="en-US" sz="2000" dirty="0">
                <a:latin typeface="Segoe UI Symbol" panose="020B0502040204020203" pitchFamily="34" charset="0"/>
                <a:ea typeface="Segoe UI Symbol" panose="020B0502040204020203" pitchFamily="34" charset="0"/>
              </a:rPr>
              <a:t>In full (Cartesian):</a:t>
            </a:r>
          </a:p>
        </p:txBody>
      </p:sp>
      <p:sp>
        <p:nvSpPr>
          <p:cNvPr id="8" name="TextBox 7">
            <a:extLst>
              <a:ext uri="{FF2B5EF4-FFF2-40B4-BE49-F238E27FC236}">
                <a16:creationId xmlns:a16="http://schemas.microsoft.com/office/drawing/2014/main" id="{739CDA0A-EA9B-B14A-A208-01A7905ADCBF}"/>
              </a:ext>
            </a:extLst>
          </p:cNvPr>
          <p:cNvSpPr txBox="1"/>
          <p:nvPr/>
        </p:nvSpPr>
        <p:spPr>
          <a:xfrm>
            <a:off x="255825" y="1561320"/>
            <a:ext cx="1793540" cy="646331"/>
          </a:xfrm>
          <a:prstGeom prst="rect">
            <a:avLst/>
          </a:prstGeom>
          <a:noFill/>
        </p:spPr>
        <p:txBody>
          <a:bodyPr wrap="square" rtlCol="0">
            <a:spAutoFit/>
          </a:bodyPr>
          <a:lstStyle/>
          <a:p>
            <a:pPr algn="ctr"/>
            <a:r>
              <a:rPr lang="en-US" u="sng" dirty="0">
                <a:latin typeface="Segoe UI Symbol" panose="020B0502040204020203" pitchFamily="34" charset="0"/>
                <a:ea typeface="Segoe UI Symbol" panose="020B0502040204020203" pitchFamily="34" charset="0"/>
              </a:rPr>
              <a:t>Conservation </a:t>
            </a:r>
          </a:p>
          <a:p>
            <a:pPr algn="ctr"/>
            <a:r>
              <a:rPr lang="en-US" u="sng" dirty="0">
                <a:latin typeface="Segoe UI Symbol" panose="020B0502040204020203" pitchFamily="34" charset="0"/>
                <a:ea typeface="Segoe UI Symbol" panose="020B0502040204020203" pitchFamily="34" charset="0"/>
              </a:rPr>
              <a:t>of momentum</a:t>
            </a:r>
          </a:p>
        </p:txBody>
      </p:sp>
      <p:pic>
        <p:nvPicPr>
          <p:cNvPr id="12" name="Picture 11" descr="A picture containing company name&#10;&#10;Description automatically generated">
            <a:extLst>
              <a:ext uri="{FF2B5EF4-FFF2-40B4-BE49-F238E27FC236}">
                <a16:creationId xmlns:a16="http://schemas.microsoft.com/office/drawing/2014/main" id="{197ACFAC-07BE-6E4E-8F3E-AF040EDC987D}"/>
              </a:ext>
            </a:extLst>
          </p:cNvPr>
          <p:cNvPicPr>
            <a:picLocks noChangeAspect="1"/>
          </p:cNvPicPr>
          <p:nvPr/>
        </p:nvPicPr>
        <p:blipFill>
          <a:blip r:embed="rId6"/>
          <a:stretch>
            <a:fillRect/>
          </a:stretch>
        </p:blipFill>
        <p:spPr>
          <a:xfrm>
            <a:off x="3962907" y="719610"/>
            <a:ext cx="1702658" cy="508051"/>
          </a:xfrm>
          <a:prstGeom prst="rect">
            <a:avLst/>
          </a:prstGeom>
        </p:spPr>
      </p:pic>
      <p:sp>
        <p:nvSpPr>
          <p:cNvPr id="13" name="TextBox 12">
            <a:extLst>
              <a:ext uri="{FF2B5EF4-FFF2-40B4-BE49-F238E27FC236}">
                <a16:creationId xmlns:a16="http://schemas.microsoft.com/office/drawing/2014/main" id="{0B0063EF-6D02-B148-A807-95A9881D32A8}"/>
              </a:ext>
            </a:extLst>
          </p:cNvPr>
          <p:cNvSpPr txBox="1"/>
          <p:nvPr/>
        </p:nvSpPr>
        <p:spPr>
          <a:xfrm>
            <a:off x="255825" y="581330"/>
            <a:ext cx="1793540" cy="646331"/>
          </a:xfrm>
          <a:prstGeom prst="rect">
            <a:avLst/>
          </a:prstGeom>
          <a:noFill/>
        </p:spPr>
        <p:txBody>
          <a:bodyPr wrap="square" rtlCol="0">
            <a:spAutoFit/>
          </a:bodyPr>
          <a:lstStyle/>
          <a:p>
            <a:pPr algn="ctr"/>
            <a:r>
              <a:rPr lang="en-US" u="sng" dirty="0">
                <a:latin typeface="Segoe UI Symbol" panose="020B0502040204020203" pitchFamily="34" charset="0"/>
                <a:ea typeface="Segoe UI Symbol" panose="020B0502040204020203" pitchFamily="34" charset="0"/>
              </a:rPr>
              <a:t>Conservation</a:t>
            </a:r>
          </a:p>
          <a:p>
            <a:pPr algn="ctr"/>
            <a:r>
              <a:rPr lang="en-US" u="sng" dirty="0">
                <a:latin typeface="Segoe UI Symbol" panose="020B0502040204020203" pitchFamily="34" charset="0"/>
                <a:ea typeface="Segoe UI Symbol" panose="020B0502040204020203" pitchFamily="34" charset="0"/>
              </a:rPr>
              <a:t>of mass</a:t>
            </a:r>
          </a:p>
        </p:txBody>
      </p:sp>
      <p:sp>
        <p:nvSpPr>
          <p:cNvPr id="14" name="TextBox 13">
            <a:extLst>
              <a:ext uri="{FF2B5EF4-FFF2-40B4-BE49-F238E27FC236}">
                <a16:creationId xmlns:a16="http://schemas.microsoft.com/office/drawing/2014/main" id="{9EAD5A48-0B5E-E14E-9126-31E404F97DCC}"/>
              </a:ext>
            </a:extLst>
          </p:cNvPr>
          <p:cNvSpPr txBox="1"/>
          <p:nvPr/>
        </p:nvSpPr>
        <p:spPr>
          <a:xfrm>
            <a:off x="255825" y="5362115"/>
            <a:ext cx="1793540" cy="646331"/>
          </a:xfrm>
          <a:prstGeom prst="rect">
            <a:avLst/>
          </a:prstGeom>
          <a:noFill/>
        </p:spPr>
        <p:txBody>
          <a:bodyPr wrap="square" rtlCol="0">
            <a:spAutoFit/>
          </a:bodyPr>
          <a:lstStyle/>
          <a:p>
            <a:pPr algn="ctr"/>
            <a:r>
              <a:rPr lang="en-US" u="sng" dirty="0">
                <a:latin typeface="Segoe UI Symbol" panose="020B0502040204020203" pitchFamily="34" charset="0"/>
                <a:ea typeface="Segoe UI Symbol" panose="020B0502040204020203" pitchFamily="34" charset="0"/>
              </a:rPr>
              <a:t>Conservation </a:t>
            </a:r>
          </a:p>
          <a:p>
            <a:pPr algn="ctr"/>
            <a:r>
              <a:rPr lang="en-US" u="sng" dirty="0">
                <a:latin typeface="Segoe UI Symbol" panose="020B0502040204020203" pitchFamily="34" charset="0"/>
                <a:ea typeface="Segoe UI Symbol" panose="020B0502040204020203" pitchFamily="34" charset="0"/>
              </a:rPr>
              <a:t>of energy</a:t>
            </a:r>
          </a:p>
        </p:txBody>
      </p:sp>
      <p:pic>
        <p:nvPicPr>
          <p:cNvPr id="16" name="Picture 15" descr="Logo&#10;&#10;Description automatically generated with low confidence">
            <a:extLst>
              <a:ext uri="{FF2B5EF4-FFF2-40B4-BE49-F238E27FC236}">
                <a16:creationId xmlns:a16="http://schemas.microsoft.com/office/drawing/2014/main" id="{21C4DFE0-958C-5F40-A23E-422C506A4F21}"/>
              </a:ext>
            </a:extLst>
          </p:cNvPr>
          <p:cNvPicPr>
            <a:picLocks noChangeAspect="1"/>
          </p:cNvPicPr>
          <p:nvPr/>
        </p:nvPicPr>
        <p:blipFill>
          <a:blip r:embed="rId7"/>
          <a:stretch>
            <a:fillRect/>
          </a:stretch>
        </p:blipFill>
        <p:spPr>
          <a:xfrm>
            <a:off x="3201470" y="5488469"/>
            <a:ext cx="3204147" cy="766209"/>
          </a:xfrm>
          <a:prstGeom prst="rect">
            <a:avLst/>
          </a:prstGeom>
        </p:spPr>
      </p:pic>
      <p:sp>
        <p:nvSpPr>
          <p:cNvPr id="2" name="Right Brace 1">
            <a:extLst>
              <a:ext uri="{FF2B5EF4-FFF2-40B4-BE49-F238E27FC236}">
                <a16:creationId xmlns:a16="http://schemas.microsoft.com/office/drawing/2014/main" id="{8C1D2A51-3600-614D-A372-2ECE0712EA6E}"/>
              </a:ext>
            </a:extLst>
          </p:cNvPr>
          <p:cNvSpPr/>
          <p:nvPr/>
        </p:nvSpPr>
        <p:spPr>
          <a:xfrm>
            <a:off x="7912607" y="877824"/>
            <a:ext cx="309015" cy="5230368"/>
          </a:xfrm>
          <a:prstGeom prst="righ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3500B4B-2D85-9446-9994-FBAADAE9E91D}"/>
              </a:ext>
            </a:extLst>
          </p:cNvPr>
          <p:cNvSpPr txBox="1"/>
          <p:nvPr/>
        </p:nvSpPr>
        <p:spPr>
          <a:xfrm rot="5400000">
            <a:off x="7158809" y="3177537"/>
            <a:ext cx="2810826" cy="630942"/>
          </a:xfrm>
          <a:prstGeom prst="rect">
            <a:avLst/>
          </a:prstGeom>
          <a:noFill/>
        </p:spPr>
        <p:txBody>
          <a:bodyPr wrap="square" rtlCol="0">
            <a:spAutoFit/>
          </a:bodyPr>
          <a:lstStyle/>
          <a:p>
            <a:pPr algn="ctr"/>
            <a:r>
              <a:rPr lang="en-US" sz="3500" dirty="0">
                <a:solidFill>
                  <a:srgbClr val="FF0000"/>
                </a:solidFill>
                <a:latin typeface="Segoe UI Symbol" panose="020B0502040204020203" pitchFamily="34" charset="0"/>
                <a:ea typeface="Segoe UI Symbol" panose="020B0502040204020203" pitchFamily="34" charset="0"/>
              </a:rPr>
              <a:t>convection</a:t>
            </a:r>
          </a:p>
        </p:txBody>
      </p:sp>
    </p:spTree>
    <p:extLst>
      <p:ext uri="{BB962C8B-B14F-4D97-AF65-F5344CB8AC3E}">
        <p14:creationId xmlns:p14="http://schemas.microsoft.com/office/powerpoint/2010/main" val="244541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able&#10;&#10;Description automatically generated">
            <a:extLst>
              <a:ext uri="{FF2B5EF4-FFF2-40B4-BE49-F238E27FC236}">
                <a16:creationId xmlns:a16="http://schemas.microsoft.com/office/drawing/2014/main" id="{A86D80D2-9F9E-0B4A-8C78-24DE1EA22581}"/>
              </a:ext>
            </a:extLst>
          </p:cNvPr>
          <p:cNvPicPr>
            <a:picLocks noChangeAspect="1"/>
          </p:cNvPicPr>
          <p:nvPr/>
        </p:nvPicPr>
        <p:blipFill>
          <a:blip r:embed="rId4"/>
          <a:stretch>
            <a:fillRect/>
          </a:stretch>
        </p:blipFill>
        <p:spPr>
          <a:xfrm>
            <a:off x="174813" y="3525671"/>
            <a:ext cx="4988859" cy="2843114"/>
          </a:xfrm>
          <a:prstGeom prst="rect">
            <a:avLst/>
          </a:prstGeom>
          <a:ln>
            <a:solidFill>
              <a:srgbClr val="FF0000"/>
            </a:solidFill>
          </a:ln>
        </p:spPr>
      </p:pic>
      <p:sp>
        <p:nvSpPr>
          <p:cNvPr id="7" name="TextBox 6">
            <a:extLst>
              <a:ext uri="{FF2B5EF4-FFF2-40B4-BE49-F238E27FC236}">
                <a16:creationId xmlns:a16="http://schemas.microsoft.com/office/drawing/2014/main" id="{5DEBF189-B609-2043-A5BA-FD4B360867E6}"/>
              </a:ext>
            </a:extLst>
          </p:cNvPr>
          <p:cNvSpPr txBox="1"/>
          <p:nvPr/>
        </p:nvSpPr>
        <p:spPr>
          <a:xfrm>
            <a:off x="-12192" y="6513052"/>
            <a:ext cx="4572000" cy="323165"/>
          </a:xfrm>
          <a:prstGeom prst="rect">
            <a:avLst/>
          </a:prstGeom>
          <a:noFill/>
        </p:spPr>
        <p:txBody>
          <a:bodyPr wrap="square">
            <a:spAutoFit/>
          </a:bodyPr>
          <a:lstStyle/>
          <a:p>
            <a:r>
              <a:rPr lang="en-US" sz="1500" dirty="0" err="1">
                <a:solidFill>
                  <a:schemeClr val="bg1">
                    <a:lumMod val="65000"/>
                  </a:schemeClr>
                </a:solidFill>
                <a:latin typeface="Segoe UI Symbol" panose="020B0502040204020203" pitchFamily="34" charset="0"/>
                <a:ea typeface="Segoe UI Symbol" panose="020B0502040204020203" pitchFamily="34" charset="0"/>
              </a:rPr>
              <a:t>Mulyukova</a:t>
            </a:r>
            <a:r>
              <a:rPr lang="en-US" sz="1500" dirty="0">
                <a:solidFill>
                  <a:schemeClr val="bg1">
                    <a:lumMod val="65000"/>
                  </a:schemeClr>
                </a:solidFill>
                <a:latin typeface="Segoe UI Symbol" panose="020B0502040204020203" pitchFamily="34" charset="0"/>
                <a:ea typeface="Segoe UI Symbol" panose="020B0502040204020203" pitchFamily="34" charset="0"/>
              </a:rPr>
              <a:t> and Bercovici, 2020</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5B226B-8224-F440-BF82-115F5F5F7659}"/>
                  </a:ext>
                </a:extLst>
              </p:cNvPr>
              <p:cNvSpPr txBox="1"/>
              <p:nvPr/>
            </p:nvSpPr>
            <p:spPr>
              <a:xfrm>
                <a:off x="5563461" y="3586340"/>
                <a:ext cx="3069549" cy="236596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𝑅𝑎</m:t>
                          </m:r>
                        </m:e>
                        <m:sub>
                          <m:r>
                            <a:rPr lang="en-US" sz="2000" b="0" i="1" smtClean="0">
                              <a:solidFill>
                                <a:srgbClr val="C00000"/>
                              </a:solidFill>
                              <a:latin typeface="Cambria Math" panose="02040503050406030204" pitchFamily="18" charset="0"/>
                            </a:rPr>
                            <m:t>𝐸𝑎𝑟𝑡h</m:t>
                          </m:r>
                        </m:sub>
                      </m:sSub>
                      <m:r>
                        <a:rPr lang="en-US" sz="2000" b="0" i="0"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ea typeface="Cambria Math" panose="02040503050406030204" pitchFamily="18" charset="0"/>
                        </a:rPr>
                        <m:t>~</m:t>
                      </m:r>
                      <m:sSup>
                        <m:sSupPr>
                          <m:ctrlPr>
                            <a:rPr lang="en-US" sz="2000" b="0" i="1" smtClean="0">
                              <a:solidFill>
                                <a:srgbClr val="C00000"/>
                              </a:solidFill>
                              <a:latin typeface="Cambria Math" panose="02040503050406030204" pitchFamily="18" charset="0"/>
                              <a:ea typeface="Cambria Math" panose="02040503050406030204" pitchFamily="18" charset="0"/>
                            </a:rPr>
                          </m:ctrlPr>
                        </m:sSupPr>
                        <m:e>
                          <m:r>
                            <a:rPr lang="en-US" sz="2000" b="0" i="1" smtClean="0">
                              <a:solidFill>
                                <a:srgbClr val="C00000"/>
                              </a:solidFill>
                              <a:latin typeface="Cambria Math" panose="02040503050406030204" pitchFamily="18" charset="0"/>
                              <a:ea typeface="Cambria Math" panose="02040503050406030204" pitchFamily="18" charset="0"/>
                            </a:rPr>
                            <m:t>10</m:t>
                          </m:r>
                        </m:e>
                        <m:sup>
                          <m:r>
                            <a:rPr lang="en-US" sz="2000" b="0" i="1" smtClean="0">
                              <a:solidFill>
                                <a:srgbClr val="C00000"/>
                              </a:solidFill>
                              <a:latin typeface="Cambria Math" panose="02040503050406030204" pitchFamily="18" charset="0"/>
                              <a:ea typeface="Cambria Math" panose="02040503050406030204" pitchFamily="18" charset="0"/>
                            </a:rPr>
                            <m:t>7</m:t>
                          </m:r>
                        </m:sup>
                      </m:sSup>
                    </m:oMath>
                  </m:oMathPara>
                </a14:m>
                <a:endParaRPr lang="en-US" sz="2000" b="0" dirty="0">
                  <a:solidFill>
                    <a:srgbClr val="C00000"/>
                  </a:solidFill>
                  <a:ea typeface="Cambria Math" panose="02040503050406030204" pitchFamily="18" charset="0"/>
                </a:endParaRPr>
              </a:p>
              <a:p>
                <a:endParaRPr lang="en-US" sz="1000" dirty="0"/>
              </a:p>
              <a:p>
                <a:r>
                  <a:rPr lang="en-US" sz="2000" dirty="0"/>
                  <a:t>Assuming Earth material properties:</a:t>
                </a:r>
              </a:p>
              <a:p>
                <a:endParaRPr lang="en-US" sz="1000" dirty="0"/>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𝑅𝑎</m:t>
                          </m:r>
                        </m:e>
                        <m:sub>
                          <m:r>
                            <a:rPr lang="en-US" sz="2000" b="0" i="1" smtClean="0">
                              <a:latin typeface="Cambria Math" panose="02040503050406030204" pitchFamily="18" charset="0"/>
                            </a:rPr>
                            <m:t>𝑀𝑒𝑟𝑐𝑢𝑟𝑦</m:t>
                          </m:r>
                        </m:sub>
                      </m:sSub>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oMath>
                  </m:oMathPara>
                </a14:m>
                <a:endParaRPr lang="en-US" sz="2000" dirty="0"/>
              </a:p>
              <a:p>
                <a:endParaRPr lang="en-US" sz="500" dirty="0"/>
              </a:p>
              <a:p>
                <a:pPr/>
                <a14:m>
                  <m:oMathPara xmlns:m="http://schemas.openxmlformats.org/officeDocument/2006/math">
                    <m:oMathParaPr>
                      <m:jc m:val="centerGroup"/>
                    </m:oMathParaPr>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𝑅𝑎</m:t>
                          </m:r>
                        </m:e>
                        <m:sub>
                          <m:r>
                            <a:rPr lang="en-US" sz="2000" b="0" i="1" smtClean="0">
                              <a:solidFill>
                                <a:srgbClr val="C00000"/>
                              </a:solidFill>
                              <a:latin typeface="Cambria Math" panose="02040503050406030204" pitchFamily="18" charset="0"/>
                            </a:rPr>
                            <m:t>𝑉𝑒𝑛𝑢𝑠</m:t>
                          </m:r>
                        </m:sub>
                      </m:sSub>
                      <m:r>
                        <a:rPr lang="en-US" sz="2000">
                          <a:solidFill>
                            <a:srgbClr val="C00000"/>
                          </a:solidFill>
                          <a:latin typeface="Cambria Math" panose="02040503050406030204" pitchFamily="18" charset="0"/>
                        </a:rPr>
                        <m:t> </m:t>
                      </m:r>
                      <m:r>
                        <a:rPr lang="en-US" sz="2000" i="1">
                          <a:solidFill>
                            <a:srgbClr val="C00000"/>
                          </a:solidFill>
                          <a:latin typeface="Cambria Math" panose="02040503050406030204" pitchFamily="18" charset="0"/>
                          <a:ea typeface="Cambria Math" panose="02040503050406030204" pitchFamily="18" charset="0"/>
                        </a:rPr>
                        <m:t>~</m:t>
                      </m:r>
                      <m:sSup>
                        <m:sSupPr>
                          <m:ctrlPr>
                            <a:rPr lang="en-US" sz="2000" i="1">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10</m:t>
                          </m:r>
                        </m:e>
                        <m:sup>
                          <m:r>
                            <a:rPr lang="en-US" sz="2000" i="1">
                              <a:solidFill>
                                <a:srgbClr val="C00000"/>
                              </a:solidFill>
                              <a:latin typeface="Cambria Math" panose="02040503050406030204" pitchFamily="18" charset="0"/>
                              <a:ea typeface="Cambria Math" panose="02040503050406030204" pitchFamily="18" charset="0"/>
                            </a:rPr>
                            <m:t>7</m:t>
                          </m:r>
                        </m:sup>
                      </m:sSup>
                    </m:oMath>
                  </m:oMathPara>
                </a14:m>
                <a:endParaRPr lang="en-US" sz="2000" dirty="0">
                  <a:solidFill>
                    <a:srgbClr val="C00000"/>
                  </a:solidFill>
                </a:endParaRPr>
              </a:p>
              <a:p>
                <a:endParaRPr lang="en-US" sz="5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𝑅𝑎</m:t>
                          </m:r>
                        </m:e>
                        <m:sub>
                          <m:r>
                            <a:rPr lang="en-US" sz="2000" b="0" i="1" smtClean="0">
                              <a:solidFill>
                                <a:srgbClr val="C00000"/>
                              </a:solidFill>
                              <a:latin typeface="Cambria Math" panose="02040503050406030204" pitchFamily="18" charset="0"/>
                            </a:rPr>
                            <m:t>𝑀𝑎𝑟𝑠</m:t>
                          </m:r>
                        </m:sub>
                      </m:sSub>
                      <m:r>
                        <a:rPr lang="en-US" sz="2000">
                          <a:solidFill>
                            <a:srgbClr val="C00000"/>
                          </a:solidFill>
                          <a:latin typeface="Cambria Math" panose="02040503050406030204" pitchFamily="18" charset="0"/>
                        </a:rPr>
                        <m:t> </m:t>
                      </m:r>
                      <m:r>
                        <a:rPr lang="en-US" sz="2000" i="1">
                          <a:solidFill>
                            <a:srgbClr val="C00000"/>
                          </a:solidFill>
                          <a:latin typeface="Cambria Math" panose="02040503050406030204" pitchFamily="18" charset="0"/>
                          <a:ea typeface="Cambria Math" panose="02040503050406030204" pitchFamily="18" charset="0"/>
                        </a:rPr>
                        <m:t>~</m:t>
                      </m:r>
                      <m:sSup>
                        <m:sSupPr>
                          <m:ctrlPr>
                            <a:rPr lang="en-US" sz="2000" i="1">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10</m:t>
                          </m:r>
                        </m:e>
                        <m:sup>
                          <m:r>
                            <a:rPr lang="en-US" sz="2000" b="0" i="1" smtClean="0">
                              <a:solidFill>
                                <a:srgbClr val="C00000"/>
                              </a:solidFill>
                              <a:latin typeface="Cambria Math" panose="02040503050406030204" pitchFamily="18" charset="0"/>
                              <a:ea typeface="Cambria Math" panose="02040503050406030204" pitchFamily="18" charset="0"/>
                            </a:rPr>
                            <m:t>6</m:t>
                          </m:r>
                        </m:sup>
                      </m:sSup>
                    </m:oMath>
                  </m:oMathPara>
                </a14:m>
                <a:endParaRPr lang="en-US" sz="2000" dirty="0"/>
              </a:p>
            </p:txBody>
          </p:sp>
        </mc:Choice>
        <mc:Fallback xmlns="">
          <p:sp>
            <p:nvSpPr>
              <p:cNvPr id="9" name="TextBox 8">
                <a:extLst>
                  <a:ext uri="{FF2B5EF4-FFF2-40B4-BE49-F238E27FC236}">
                    <a16:creationId xmlns:a16="http://schemas.microsoft.com/office/drawing/2014/main" id="{D55B226B-8224-F440-BF82-115F5F5F7659}"/>
                  </a:ext>
                </a:extLst>
              </p:cNvPr>
              <p:cNvSpPr txBox="1">
                <a:spLocks noRot="1" noChangeAspect="1" noMove="1" noResize="1" noEditPoints="1" noAdjustHandles="1" noChangeArrowheads="1" noChangeShapeType="1" noTextEdit="1"/>
              </p:cNvSpPr>
              <p:nvPr/>
            </p:nvSpPr>
            <p:spPr>
              <a:xfrm>
                <a:off x="5563461" y="3586340"/>
                <a:ext cx="3069549" cy="2365969"/>
              </a:xfrm>
              <a:prstGeom prst="rect">
                <a:avLst/>
              </a:prstGeom>
              <a:blipFill>
                <a:blip r:embed="rId5"/>
                <a:stretch>
                  <a:fillRect l="-5372" t="-1070" b="-32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DB522A0-14A5-544F-98DF-16F42A9A25E4}"/>
              </a:ext>
            </a:extLst>
          </p:cNvPr>
          <p:cNvSpPr txBox="1"/>
          <p:nvPr/>
        </p:nvSpPr>
        <p:spPr>
          <a:xfrm>
            <a:off x="5647281" y="6093250"/>
            <a:ext cx="3069549" cy="307777"/>
          </a:xfrm>
          <a:prstGeom prst="rect">
            <a:avLst/>
          </a:prstGeom>
          <a:noFill/>
        </p:spPr>
        <p:txBody>
          <a:bodyPr wrap="square" lIns="0" tIns="0" rIns="0" bIns="0" rtlCol="0">
            <a:spAutoFit/>
          </a:bodyPr>
          <a:lstStyle/>
          <a:p>
            <a:r>
              <a:rPr lang="en-US" sz="2000" b="1" dirty="0">
                <a:solidFill>
                  <a:srgbClr val="C00000"/>
                </a:solidFill>
              </a:rPr>
              <a:t>CONVECTION DOMINANT!</a:t>
            </a:r>
          </a:p>
        </p:txBody>
      </p:sp>
    </p:spTree>
    <p:extLst>
      <p:ext uri="{BB962C8B-B14F-4D97-AF65-F5344CB8AC3E}">
        <p14:creationId xmlns:p14="http://schemas.microsoft.com/office/powerpoint/2010/main" val="264317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766036-310A-9A4A-BD30-EBA590C0092E}"/>
                  </a:ext>
                </a:extLst>
              </p:cNvPr>
              <p:cNvSpPr txBox="1"/>
              <p:nvPr/>
            </p:nvSpPr>
            <p:spPr>
              <a:xfrm>
                <a:off x="355600" y="3136037"/>
                <a:ext cx="8788400" cy="4392677"/>
              </a:xfrm>
              <a:prstGeom prst="rect">
                <a:avLst/>
              </a:prstGeom>
              <a:noFill/>
            </p:spPr>
            <p:txBody>
              <a:bodyPr wrap="square" lIns="0" tIns="0" rIns="0" bIns="0" rtlCol="0">
                <a:spAutoFit/>
              </a:bodyPr>
              <a:lstStyle/>
              <a:p>
                <a:endParaRPr lang="en-US" sz="1000" dirty="0"/>
              </a:p>
              <a:p>
                <a:r>
                  <a:rPr lang="en-US" sz="2100" u="sng" dirty="0"/>
                  <a:t>Venus</a:t>
                </a:r>
                <a:r>
                  <a:rPr lang="en-US" sz="2100" dirty="0"/>
                  <a:t>:  </a:t>
                </a:r>
              </a:p>
              <a:p>
                <a:pPr marL="342900" indent="-342900">
                  <a:buFont typeface="Courier New" panose="02070309020205020404" pitchFamily="49" charset="0"/>
                  <a:buChar char="o"/>
                </a:pPr>
                <a:r>
                  <a:rPr lang="en-US" sz="2100" dirty="0"/>
                  <a:t>Most similar to Earth in terms of size and distance from Sun. </a:t>
                </a:r>
              </a:p>
              <a:p>
                <a:pPr marL="342900" indent="-342900">
                  <a:buFont typeface="Courier New" panose="02070309020205020404" pitchFamily="49" charset="0"/>
                  <a:buChar char="o"/>
                </a:pPr>
                <a:r>
                  <a:rPr lang="en-US" sz="2100" dirty="0"/>
                  <a:t>460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100" dirty="0"/>
                  <a:t>C surface, mantle hotter than Earth (by ~200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C)</a:t>
                </a:r>
                <a:r>
                  <a:rPr lang="en-US" sz="2100" dirty="0"/>
                  <a:t>. Analog for early Earth?</a:t>
                </a:r>
              </a:p>
              <a:p>
                <a:pPr marL="342900" indent="-342900">
                  <a:buFont typeface="Courier New" panose="02070309020205020404" pitchFamily="49" charset="0"/>
                  <a:buChar char="o"/>
                </a:pPr>
                <a:r>
                  <a:rPr lang="en-US" sz="2100" dirty="0"/>
                  <a:t>No measurable magnetic field.</a:t>
                </a:r>
              </a:p>
              <a:p>
                <a:pPr marL="342900" indent="-342900">
                  <a:buFont typeface="Courier New" panose="02070309020205020404" pitchFamily="49" charset="0"/>
                  <a:buChar char="o"/>
                </a:pPr>
                <a:r>
                  <a:rPr lang="en-US" sz="2100" dirty="0"/>
                  <a:t>Crust is young (&lt; 500 Ma). Global resurfacing event?</a:t>
                </a:r>
              </a:p>
              <a:p>
                <a:pPr marL="342900" indent="-342900">
                  <a:buFont typeface="Courier New" panose="02070309020205020404" pitchFamily="49" charset="0"/>
                  <a:buChar char="o"/>
                </a:pPr>
                <a:r>
                  <a:rPr lang="en-US" sz="2100" dirty="0"/>
                  <a:t>Why no plate tectonics?</a:t>
                </a:r>
              </a:p>
              <a:p>
                <a:pPr marL="800100" lvl="1" indent="-342900">
                  <a:buFont typeface="Wingdings" pitchFamily="2" charset="2"/>
                  <a:buChar char="§"/>
                </a:pPr>
                <a:r>
                  <a:rPr lang="en-US" sz="2100" dirty="0"/>
                  <a:t>Hotter mantle so lower (relative) negative buoyancy of lithosphere?</a:t>
                </a:r>
              </a:p>
              <a:p>
                <a:pPr marL="800100" lvl="1" indent="-342900">
                  <a:buFont typeface="Wingdings" pitchFamily="2" charset="2"/>
                  <a:buChar char="§"/>
                </a:pPr>
                <a:r>
                  <a:rPr lang="en-US" sz="2100" dirty="0"/>
                  <a:t>Hotter surface limits the grain damage (grain size reduction) that can produce weak zones? Lack of water in mantle and lithosphere?</a:t>
                </a:r>
              </a:p>
              <a:p>
                <a:pPr marL="800100" lvl="1" indent="-342900">
                  <a:buFont typeface="Wingdings" pitchFamily="2" charset="2"/>
                  <a:buChar char="§"/>
                </a:pPr>
                <a:r>
                  <a:rPr lang="en-US" sz="2100" dirty="0"/>
                  <a:t>No weak asthenosphere: Produces lower convective stresses?</a:t>
                </a:r>
              </a:p>
              <a:p>
                <a:pPr marL="800100" lvl="1" indent="-342900">
                  <a:buFont typeface="Wingdings" pitchFamily="2" charset="2"/>
                  <a:buChar char="§"/>
                </a:pPr>
                <a:endParaRPr lang="en-US" sz="2100" dirty="0"/>
              </a:p>
              <a:p>
                <a:pPr marL="342900" indent="-342900">
                  <a:buFont typeface="Courier New" panose="02070309020205020404" pitchFamily="49" charset="0"/>
                  <a:buChar char="o"/>
                </a:pPr>
                <a:endParaRPr lang="en-US" sz="2100" dirty="0"/>
              </a:p>
              <a:p>
                <a:endParaRPr lang="en-US" sz="2100" dirty="0"/>
              </a:p>
            </p:txBody>
          </p:sp>
        </mc:Choice>
        <mc:Fallback xmlns="">
          <p:sp>
            <p:nvSpPr>
              <p:cNvPr id="8" name="TextBox 7">
                <a:extLst>
                  <a:ext uri="{FF2B5EF4-FFF2-40B4-BE49-F238E27FC236}">
                    <a16:creationId xmlns:a16="http://schemas.microsoft.com/office/drawing/2014/main" id="{55766036-310A-9A4A-BD30-EBA590C0092E}"/>
                  </a:ext>
                </a:extLst>
              </p:cNvPr>
              <p:cNvSpPr txBox="1">
                <a:spLocks noRot="1" noChangeAspect="1" noMove="1" noResize="1" noEditPoints="1" noAdjustHandles="1" noChangeArrowheads="1" noChangeShapeType="1" noTextEdit="1"/>
              </p:cNvSpPr>
              <p:nvPr/>
            </p:nvSpPr>
            <p:spPr>
              <a:xfrm>
                <a:off x="355600" y="3136037"/>
                <a:ext cx="8788400" cy="4392677"/>
              </a:xfrm>
              <a:prstGeom prst="rect">
                <a:avLst/>
              </a:prstGeom>
              <a:blipFill>
                <a:blip r:embed="rId4"/>
                <a:stretch>
                  <a:fillRect l="-1732" r="-86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47960ED-8DCB-6B4B-AC2F-1E5091D2BD71}"/>
              </a:ext>
            </a:extLst>
          </p:cNvPr>
          <p:cNvSpPr/>
          <p:nvPr/>
        </p:nvSpPr>
        <p:spPr>
          <a:xfrm>
            <a:off x="4279392" y="538609"/>
            <a:ext cx="4523232" cy="299707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5B06A3-34C6-8149-B21E-73966CFD9C3A}"/>
              </a:ext>
            </a:extLst>
          </p:cNvPr>
          <p:cNvSpPr/>
          <p:nvPr/>
        </p:nvSpPr>
        <p:spPr>
          <a:xfrm>
            <a:off x="115822" y="538609"/>
            <a:ext cx="1603250" cy="257304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20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766036-310A-9A4A-BD30-EBA590C0092E}"/>
              </a:ext>
            </a:extLst>
          </p:cNvPr>
          <p:cNvSpPr txBox="1"/>
          <p:nvPr/>
        </p:nvSpPr>
        <p:spPr>
          <a:xfrm>
            <a:off x="285262" y="2960039"/>
            <a:ext cx="8788400" cy="4355038"/>
          </a:xfrm>
          <a:prstGeom prst="rect">
            <a:avLst/>
          </a:prstGeom>
          <a:noFill/>
        </p:spPr>
        <p:txBody>
          <a:bodyPr wrap="square" lIns="0" tIns="0" rIns="0" bIns="0" rtlCol="0">
            <a:spAutoFit/>
          </a:bodyPr>
          <a:lstStyle/>
          <a:p>
            <a:endParaRPr lang="en-US" sz="1000" dirty="0"/>
          </a:p>
          <a:p>
            <a:r>
              <a:rPr lang="en-US" sz="2100" u="sng" dirty="0"/>
              <a:t>Mars</a:t>
            </a:r>
            <a:r>
              <a:rPr lang="en-US" sz="2100" dirty="0"/>
              <a:t>:  </a:t>
            </a:r>
          </a:p>
          <a:p>
            <a:pPr marL="342900" indent="-342900">
              <a:buFont typeface="Courier New" panose="02070309020205020404" pitchFamily="49" charset="0"/>
              <a:buChar char="o"/>
            </a:pPr>
            <a:r>
              <a:rPr lang="en-US" sz="2100" dirty="0"/>
              <a:t>Significantly smaller than Earth and Venus, cools faster to space. </a:t>
            </a:r>
          </a:p>
          <a:p>
            <a:pPr marL="342900" indent="-342900">
              <a:buFont typeface="Courier New" panose="02070309020205020404" pitchFamily="49" charset="0"/>
              <a:buChar char="o"/>
            </a:pPr>
            <a:r>
              <a:rPr lang="en-US" sz="2100" dirty="0"/>
              <a:t>Most Martian crust likely formed in first few 100 </a:t>
            </a:r>
            <a:r>
              <a:rPr lang="en-US" sz="2100" dirty="0" err="1"/>
              <a:t>Myrs</a:t>
            </a:r>
            <a:r>
              <a:rPr lang="en-US" sz="2100" dirty="0"/>
              <a:t> after accretion, when convection was vigorous.</a:t>
            </a:r>
          </a:p>
          <a:p>
            <a:pPr marL="342900" indent="-342900">
              <a:buFont typeface="Courier New" panose="02070309020205020404" pitchFamily="49" charset="0"/>
              <a:buChar char="o"/>
            </a:pPr>
            <a:r>
              <a:rPr lang="en-US" sz="2100" dirty="0"/>
              <a:t>But, due to rapid cooling, Mars is thought to now have a colder and less active interior than Earth.</a:t>
            </a:r>
          </a:p>
          <a:p>
            <a:pPr marL="342900" indent="-342900">
              <a:buFont typeface="Courier New" panose="02070309020205020404" pitchFamily="49" charset="0"/>
              <a:buChar char="o"/>
            </a:pPr>
            <a:r>
              <a:rPr lang="en-US" sz="2100" dirty="0"/>
              <a:t>No magnetic field at present, but magnetized crust shows there was one in the past. Maps of magnetized crust show that Mars may have had plate tectonics early in its history.</a:t>
            </a:r>
          </a:p>
          <a:p>
            <a:pPr marL="342900" indent="-342900">
              <a:buFont typeface="Courier New" panose="02070309020205020404" pitchFamily="49" charset="0"/>
              <a:buChar char="o"/>
            </a:pPr>
            <a:r>
              <a:rPr lang="en-US" sz="2100" dirty="0"/>
              <a:t>Another interesting feature: The crustal dichotomy (thicker, younger crust in south)</a:t>
            </a:r>
          </a:p>
          <a:p>
            <a:pPr marL="342900" indent="-342900">
              <a:buFont typeface="Courier New" panose="02070309020205020404" pitchFamily="49" charset="0"/>
              <a:buChar char="o"/>
            </a:pPr>
            <a:endParaRPr lang="en-US" sz="2100" dirty="0"/>
          </a:p>
          <a:p>
            <a:endParaRPr lang="en-US" sz="2100" dirty="0"/>
          </a:p>
        </p:txBody>
      </p:sp>
      <p:sp>
        <p:nvSpPr>
          <p:cNvPr id="11" name="Rectangle 10">
            <a:extLst>
              <a:ext uri="{FF2B5EF4-FFF2-40B4-BE49-F238E27FC236}">
                <a16:creationId xmlns:a16="http://schemas.microsoft.com/office/drawing/2014/main" id="{EC5B06A3-34C6-8149-B21E-73966CFD9C3A}"/>
              </a:ext>
            </a:extLst>
          </p:cNvPr>
          <p:cNvSpPr/>
          <p:nvPr/>
        </p:nvSpPr>
        <p:spPr>
          <a:xfrm>
            <a:off x="1617784" y="538609"/>
            <a:ext cx="5490151" cy="28903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0B105F81-CB34-7141-937E-2EE2209021DE}"/>
              </a:ext>
            </a:extLst>
          </p:cNvPr>
          <p:cNvSpPr/>
          <p:nvPr/>
        </p:nvSpPr>
        <p:spPr>
          <a:xfrm>
            <a:off x="115821" y="1006880"/>
            <a:ext cx="1501963" cy="20824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415364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Convection on the other rocky terrestrial planets</a:t>
            </a:r>
          </a:p>
        </p:txBody>
      </p:sp>
      <p:pic>
        <p:nvPicPr>
          <p:cNvPr id="6148" name="Picture 4">
            <a:extLst>
              <a:ext uri="{FF2B5EF4-FFF2-40B4-BE49-F238E27FC236}">
                <a16:creationId xmlns:a16="http://schemas.microsoft.com/office/drawing/2014/main" id="{7F4018E1-1E13-5342-A96E-A63772E3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636561"/>
            <a:ext cx="8175812" cy="2637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A4FD9B-32E9-884C-B068-C7DA68D268B7}"/>
              </a:ext>
            </a:extLst>
          </p:cNvPr>
          <p:cNvSpPr txBox="1"/>
          <p:nvPr/>
        </p:nvSpPr>
        <p:spPr>
          <a:xfrm>
            <a:off x="285262" y="2960039"/>
            <a:ext cx="8788400" cy="1846659"/>
          </a:xfrm>
          <a:prstGeom prst="rect">
            <a:avLst/>
          </a:prstGeom>
          <a:noFill/>
        </p:spPr>
        <p:txBody>
          <a:bodyPr wrap="square" lIns="0" tIns="0" rIns="0" bIns="0" rtlCol="0">
            <a:spAutoFit/>
          </a:bodyPr>
          <a:lstStyle/>
          <a:p>
            <a:endParaRPr lang="en-US" sz="3000" dirty="0"/>
          </a:p>
          <a:p>
            <a:r>
              <a:rPr lang="en-US" sz="3000" u="sng" dirty="0"/>
              <a:t>Stagnant lid convection!</a:t>
            </a:r>
            <a:endParaRPr lang="en-US" sz="3000" dirty="0"/>
          </a:p>
          <a:p>
            <a:pPr marL="342900" indent="-342900">
              <a:buFont typeface="Courier New" panose="02070309020205020404" pitchFamily="49" charset="0"/>
              <a:buChar char="o"/>
            </a:pPr>
            <a:endParaRPr lang="en-US" sz="3000" dirty="0"/>
          </a:p>
          <a:p>
            <a:endParaRPr lang="en-US" sz="3000" dirty="0"/>
          </a:p>
        </p:txBody>
      </p:sp>
      <p:sp>
        <p:nvSpPr>
          <p:cNvPr id="2" name="Freeform 1">
            <a:extLst>
              <a:ext uri="{FF2B5EF4-FFF2-40B4-BE49-F238E27FC236}">
                <a16:creationId xmlns:a16="http://schemas.microsoft.com/office/drawing/2014/main" id="{6D064185-35A3-9949-9F0D-D58024BD31FB}"/>
              </a:ext>
            </a:extLst>
          </p:cNvPr>
          <p:cNvSpPr/>
          <p:nvPr/>
        </p:nvSpPr>
        <p:spPr>
          <a:xfrm>
            <a:off x="1127610" y="2508738"/>
            <a:ext cx="630852" cy="844062"/>
          </a:xfrm>
          <a:custGeom>
            <a:avLst/>
            <a:gdLst>
              <a:gd name="connsiteX0" fmla="*/ 21252 w 630852"/>
              <a:gd name="connsiteY0" fmla="*/ 844062 h 844062"/>
              <a:gd name="connsiteX1" fmla="*/ 44698 w 630852"/>
              <a:gd name="connsiteY1" fmla="*/ 515816 h 844062"/>
              <a:gd name="connsiteX2" fmla="*/ 419836 w 630852"/>
              <a:gd name="connsiteY2" fmla="*/ 586154 h 844062"/>
              <a:gd name="connsiteX3" fmla="*/ 349498 w 630852"/>
              <a:gd name="connsiteY3" fmla="*/ 164124 h 844062"/>
              <a:gd name="connsiteX4" fmla="*/ 630852 w 630852"/>
              <a:gd name="connsiteY4" fmla="*/ 0 h 8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52" h="844062">
                <a:moveTo>
                  <a:pt x="21252" y="844062"/>
                </a:moveTo>
                <a:cubicBezTo>
                  <a:pt x="-241" y="701431"/>
                  <a:pt x="-21733" y="558801"/>
                  <a:pt x="44698" y="515816"/>
                </a:cubicBezTo>
                <a:cubicBezTo>
                  <a:pt x="111129" y="472831"/>
                  <a:pt x="369036" y="644769"/>
                  <a:pt x="419836" y="586154"/>
                </a:cubicBezTo>
                <a:cubicBezTo>
                  <a:pt x="470636" y="527539"/>
                  <a:pt x="314329" y="261816"/>
                  <a:pt x="349498" y="164124"/>
                </a:cubicBezTo>
                <a:cubicBezTo>
                  <a:pt x="384667" y="66432"/>
                  <a:pt x="507759" y="33216"/>
                  <a:pt x="630852" y="0"/>
                </a:cubicBezTo>
              </a:path>
            </a:pathLst>
          </a:custGeom>
          <a:noFill/>
          <a:ln w="412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613B0924-FD83-F046-B08A-4ECC274EEB61}"/>
              </a:ext>
            </a:extLst>
          </p:cNvPr>
          <p:cNvSpPr/>
          <p:nvPr/>
        </p:nvSpPr>
        <p:spPr>
          <a:xfrm>
            <a:off x="4290646" y="2696308"/>
            <a:ext cx="3259016" cy="971769"/>
          </a:xfrm>
          <a:custGeom>
            <a:avLst/>
            <a:gdLst>
              <a:gd name="connsiteX0" fmla="*/ 0 w 3259016"/>
              <a:gd name="connsiteY0" fmla="*/ 937846 h 971769"/>
              <a:gd name="connsiteX1" fmla="*/ 468923 w 3259016"/>
              <a:gd name="connsiteY1" fmla="*/ 679938 h 971769"/>
              <a:gd name="connsiteX2" fmla="*/ 984739 w 3259016"/>
              <a:gd name="connsiteY2" fmla="*/ 961292 h 971769"/>
              <a:gd name="connsiteX3" fmla="*/ 1946031 w 3259016"/>
              <a:gd name="connsiteY3" fmla="*/ 820615 h 971769"/>
              <a:gd name="connsiteX4" fmla="*/ 3259016 w 3259016"/>
              <a:gd name="connsiteY4" fmla="*/ 0 h 97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016" h="971769">
                <a:moveTo>
                  <a:pt x="0" y="937846"/>
                </a:moveTo>
                <a:cubicBezTo>
                  <a:pt x="152400" y="806938"/>
                  <a:pt x="304800" y="676030"/>
                  <a:pt x="468923" y="679938"/>
                </a:cubicBezTo>
                <a:cubicBezTo>
                  <a:pt x="633046" y="683846"/>
                  <a:pt x="738555" y="937846"/>
                  <a:pt x="984739" y="961292"/>
                </a:cubicBezTo>
                <a:cubicBezTo>
                  <a:pt x="1230923" y="984738"/>
                  <a:pt x="1566985" y="980830"/>
                  <a:pt x="1946031" y="820615"/>
                </a:cubicBezTo>
                <a:cubicBezTo>
                  <a:pt x="2325077" y="660400"/>
                  <a:pt x="2792046" y="330200"/>
                  <a:pt x="3259016" y="0"/>
                </a:cubicBezTo>
              </a:path>
            </a:pathLst>
          </a:custGeom>
          <a:noFill/>
          <a:ln w="412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62FD55D-3F9C-C041-B1F0-E43E59D50CE4}"/>
              </a:ext>
            </a:extLst>
          </p:cNvPr>
          <p:cNvSpPr txBox="1"/>
          <p:nvPr/>
        </p:nvSpPr>
        <p:spPr>
          <a:xfrm>
            <a:off x="285262" y="4091122"/>
            <a:ext cx="8347748" cy="2246769"/>
          </a:xfrm>
          <a:prstGeom prst="rect">
            <a:avLst/>
          </a:prstGeom>
          <a:noFill/>
        </p:spPr>
        <p:txBody>
          <a:bodyPr wrap="square">
            <a:spAutoFit/>
          </a:bodyPr>
          <a:lstStyle/>
          <a:p>
            <a:r>
              <a:rPr lang="en-US" sz="2000" b="0" i="0" dirty="0">
                <a:solidFill>
                  <a:srgbClr val="2A2A2A"/>
                </a:solidFill>
                <a:effectLst/>
                <a:latin typeface="Segoe UI Symbol" panose="020B0502040204020203" pitchFamily="34" charset="0"/>
                <a:ea typeface="Segoe UI Symbol" panose="020B0502040204020203" pitchFamily="34" charset="0"/>
              </a:rPr>
              <a:t>On most terrestrial planets (i.e., all except Earth), mantle convection occurs beneath the surface; while the surface may get deformed and have volcanic lavas emplaced on top of it, it remains in place for periods much longer than the characteristic timescale of mantle overturn. This mode of convection is termed “</a:t>
            </a:r>
            <a:r>
              <a:rPr lang="en-US" sz="2000" b="1" i="0" u="sng" dirty="0">
                <a:solidFill>
                  <a:srgbClr val="2A2A2A"/>
                </a:solidFill>
                <a:effectLst/>
                <a:latin typeface="Segoe UI Symbol" panose="020B0502040204020203" pitchFamily="34" charset="0"/>
                <a:ea typeface="Segoe UI Symbol" panose="020B0502040204020203" pitchFamily="34" charset="0"/>
              </a:rPr>
              <a:t>stagnant lid convection</a:t>
            </a:r>
            <a:r>
              <a:rPr lang="en-US" sz="2000" b="0" i="0" dirty="0">
                <a:solidFill>
                  <a:srgbClr val="2A2A2A"/>
                </a:solidFill>
                <a:effectLst/>
                <a:latin typeface="Segoe UI Symbol" panose="020B0502040204020203" pitchFamily="34" charset="0"/>
                <a:ea typeface="Segoe UI Symbol" panose="020B0502040204020203" pitchFamily="34" charset="0"/>
              </a:rPr>
              <a:t>,” with the lid being the portion of the TBL that does not participate in convective flow, and planets cooling in this mode are termed “one-plate planets.”</a:t>
            </a:r>
            <a:endParaRPr lang="en-US" sz="2000" dirty="0">
              <a:latin typeface="Segoe UI Symbol" panose="020B0502040204020203" pitchFamily="34" charset="0"/>
              <a:ea typeface="Segoe UI Symbol" panose="020B0502040204020203" pitchFamily="34" charset="0"/>
            </a:endParaRPr>
          </a:p>
        </p:txBody>
      </p:sp>
      <p:sp>
        <p:nvSpPr>
          <p:cNvPr id="14" name="Freeform 13">
            <a:extLst>
              <a:ext uri="{FF2B5EF4-FFF2-40B4-BE49-F238E27FC236}">
                <a16:creationId xmlns:a16="http://schemas.microsoft.com/office/drawing/2014/main" id="{60CCA93F-BCC1-6143-AF9D-28CD4F42F9ED}"/>
              </a:ext>
            </a:extLst>
          </p:cNvPr>
          <p:cNvSpPr/>
          <p:nvPr/>
        </p:nvSpPr>
        <p:spPr>
          <a:xfrm rot="20305768">
            <a:off x="255300" y="2603457"/>
            <a:ext cx="465948" cy="723423"/>
          </a:xfrm>
          <a:custGeom>
            <a:avLst/>
            <a:gdLst>
              <a:gd name="connsiteX0" fmla="*/ 21252 w 630852"/>
              <a:gd name="connsiteY0" fmla="*/ 844062 h 844062"/>
              <a:gd name="connsiteX1" fmla="*/ 44698 w 630852"/>
              <a:gd name="connsiteY1" fmla="*/ 515816 h 844062"/>
              <a:gd name="connsiteX2" fmla="*/ 419836 w 630852"/>
              <a:gd name="connsiteY2" fmla="*/ 586154 h 844062"/>
              <a:gd name="connsiteX3" fmla="*/ 349498 w 630852"/>
              <a:gd name="connsiteY3" fmla="*/ 164124 h 844062"/>
              <a:gd name="connsiteX4" fmla="*/ 630852 w 630852"/>
              <a:gd name="connsiteY4" fmla="*/ 0 h 8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52" h="844062">
                <a:moveTo>
                  <a:pt x="21252" y="844062"/>
                </a:moveTo>
                <a:cubicBezTo>
                  <a:pt x="-241" y="701431"/>
                  <a:pt x="-21733" y="558801"/>
                  <a:pt x="44698" y="515816"/>
                </a:cubicBezTo>
                <a:cubicBezTo>
                  <a:pt x="111129" y="472831"/>
                  <a:pt x="369036" y="644769"/>
                  <a:pt x="419836" y="586154"/>
                </a:cubicBezTo>
                <a:cubicBezTo>
                  <a:pt x="470636" y="527539"/>
                  <a:pt x="314329" y="261816"/>
                  <a:pt x="349498" y="164124"/>
                </a:cubicBezTo>
                <a:cubicBezTo>
                  <a:pt x="384667" y="66432"/>
                  <a:pt x="507759" y="33216"/>
                  <a:pt x="630852" y="0"/>
                </a:cubicBezTo>
              </a:path>
            </a:pathLst>
          </a:custGeom>
          <a:noFill/>
          <a:ln w="412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75A0507-96E2-5D46-B1CC-2979CDCF5E49}"/>
              </a:ext>
            </a:extLst>
          </p:cNvPr>
          <p:cNvSpPr txBox="1"/>
          <p:nvPr/>
        </p:nvSpPr>
        <p:spPr>
          <a:xfrm>
            <a:off x="274486" y="2771523"/>
            <a:ext cx="1156676" cy="923330"/>
          </a:xfrm>
          <a:prstGeom prst="rect">
            <a:avLst/>
          </a:prstGeom>
          <a:noFill/>
        </p:spPr>
        <p:txBody>
          <a:bodyPr wrap="square" lIns="0" tIns="0" rIns="0" bIns="0" rtlCol="0">
            <a:spAutoFit/>
          </a:bodyPr>
          <a:lstStyle/>
          <a:p>
            <a:r>
              <a:rPr lang="en-US" sz="2000" dirty="0">
                <a:solidFill>
                  <a:srgbClr val="FF0000"/>
                </a:solidFill>
              </a:rPr>
              <a:t>?</a:t>
            </a:r>
          </a:p>
          <a:p>
            <a:pPr marL="342900" indent="-342900">
              <a:buFont typeface="Courier New" panose="02070309020205020404" pitchFamily="49" charset="0"/>
              <a:buChar char="o"/>
            </a:pPr>
            <a:endParaRPr lang="en-US"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35013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ure 1">
            <a:extLst>
              <a:ext uri="{FF2B5EF4-FFF2-40B4-BE49-F238E27FC236}">
                <a16:creationId xmlns:a16="http://schemas.microsoft.com/office/drawing/2014/main" id="{A45AC271-813B-7649-A51E-A6A40685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083" y="473744"/>
            <a:ext cx="4433917" cy="5781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6A23907-87B1-2B46-87D0-4718975502A0}"/>
              </a:ext>
            </a:extLst>
          </p:cNvPr>
          <p:cNvSpPr txBox="1"/>
          <p:nvPr/>
        </p:nvSpPr>
        <p:spPr>
          <a:xfrm>
            <a:off x="7253418" y="6556105"/>
            <a:ext cx="4572000" cy="292388"/>
          </a:xfrm>
          <a:prstGeom prst="rect">
            <a:avLst/>
          </a:prstGeom>
          <a:noFill/>
        </p:spPr>
        <p:txBody>
          <a:bodyPr wrap="square">
            <a:spAutoFit/>
          </a:bodyPr>
          <a:lstStyle/>
          <a:p>
            <a:r>
              <a:rPr lang="en-US" sz="1300" dirty="0" err="1">
                <a:solidFill>
                  <a:schemeClr val="bg1">
                    <a:lumMod val="65000"/>
                  </a:schemeClr>
                </a:solidFill>
                <a:latin typeface="Segoe UI Symbol" panose="020B0502040204020203" pitchFamily="34" charset="0"/>
                <a:ea typeface="Segoe UI Symbol" panose="020B0502040204020203" pitchFamily="34" charset="0"/>
              </a:rPr>
              <a:t>Karato</a:t>
            </a:r>
            <a:r>
              <a:rPr lang="en-US" sz="1300" dirty="0">
                <a:solidFill>
                  <a:schemeClr val="bg1">
                    <a:lumMod val="65000"/>
                  </a:schemeClr>
                </a:solidFill>
                <a:latin typeface="Segoe UI Symbol" panose="020B0502040204020203" pitchFamily="34" charset="0"/>
                <a:ea typeface="Segoe UI Symbol" panose="020B0502040204020203" pitchFamily="34" charset="0"/>
              </a:rPr>
              <a:t> and </a:t>
            </a:r>
            <a:r>
              <a:rPr lang="en-US" sz="1300" dirty="0" err="1">
                <a:solidFill>
                  <a:schemeClr val="bg1">
                    <a:lumMod val="65000"/>
                  </a:schemeClr>
                </a:solidFill>
                <a:latin typeface="Segoe UI Symbol" panose="020B0502040204020203" pitchFamily="34" charset="0"/>
                <a:ea typeface="Segoe UI Symbol" panose="020B0502040204020203" pitchFamily="34" charset="0"/>
              </a:rPr>
              <a:t>Barbot</a:t>
            </a:r>
            <a:r>
              <a:rPr lang="en-US" sz="1300" dirty="0">
                <a:solidFill>
                  <a:schemeClr val="bg1">
                    <a:lumMod val="65000"/>
                  </a:schemeClr>
                </a:solidFill>
                <a:latin typeface="Segoe UI Symbol" panose="020B0502040204020203" pitchFamily="34" charset="0"/>
                <a:ea typeface="Segoe UI Symbol" panose="020B0502040204020203" pitchFamily="34" charset="0"/>
              </a:rPr>
              <a:t>, 2018</a:t>
            </a:r>
          </a:p>
        </p:txBody>
      </p:sp>
    </p:spTree>
    <p:extLst>
      <p:ext uri="{BB962C8B-B14F-4D97-AF65-F5344CB8AC3E}">
        <p14:creationId xmlns:p14="http://schemas.microsoft.com/office/powerpoint/2010/main" val="143788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igure 3. Three different convection regimes simulated with pseudoplastic rheology. (a) Stagnant lid convection with 𝜏∗0 =1 × 10 9. (b) Episodic overturn with 𝜏∗0 =2 × 10 5. (c) Mobile lid with 𝜏∗0 =2 × 10 4. All cases are with Ra=107, 𝜃=15, and H∗ =3. Left panels show temperature snapshots of statistically steady state solutions, and right panels show the temperature-dependent part of the rheology, calculated with the horizontally averaged temperature.">
            <a:extLst>
              <a:ext uri="{FF2B5EF4-FFF2-40B4-BE49-F238E27FC236}">
                <a16:creationId xmlns:a16="http://schemas.microsoft.com/office/drawing/2014/main" id="{60F69DFE-47E0-FA4C-87E3-AE7160803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088" y="270731"/>
            <a:ext cx="6950643" cy="54229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F0FB44-31B7-0A4E-A6E0-98451AA7F72F}"/>
              </a:ext>
            </a:extLst>
          </p:cNvPr>
          <p:cNvSpPr txBox="1"/>
          <p:nvPr/>
        </p:nvSpPr>
        <p:spPr>
          <a:xfrm>
            <a:off x="7826442" y="6556105"/>
            <a:ext cx="4572000" cy="292388"/>
          </a:xfrm>
          <a:prstGeom prst="rect">
            <a:avLst/>
          </a:prstGeom>
          <a:noFill/>
        </p:spPr>
        <p:txBody>
          <a:bodyPr wrap="square">
            <a:spAutoFit/>
          </a:bodyPr>
          <a:lstStyle/>
          <a:p>
            <a:r>
              <a:rPr lang="en-US" sz="1300" dirty="0" err="1">
                <a:solidFill>
                  <a:schemeClr val="bg1">
                    <a:lumMod val="65000"/>
                  </a:schemeClr>
                </a:solidFill>
                <a:latin typeface="Segoe UI Symbol" panose="020B0502040204020203" pitchFamily="34" charset="0"/>
                <a:ea typeface="Segoe UI Symbol" panose="020B0502040204020203" pitchFamily="34" charset="0"/>
              </a:rPr>
              <a:t>Korenaga</a:t>
            </a:r>
            <a:r>
              <a:rPr lang="en-US" sz="1300" dirty="0">
                <a:solidFill>
                  <a:schemeClr val="bg1">
                    <a:lumMod val="65000"/>
                  </a:schemeClr>
                </a:solidFill>
                <a:latin typeface="Segoe UI Symbol" panose="020B0502040204020203" pitchFamily="34" charset="0"/>
                <a:ea typeface="Segoe UI Symbol" panose="020B0502040204020203" pitchFamily="34" charset="0"/>
              </a:rPr>
              <a:t>, 2017</a:t>
            </a:r>
          </a:p>
        </p:txBody>
      </p:sp>
      <p:sp>
        <p:nvSpPr>
          <p:cNvPr id="2" name="Rectangle 1">
            <a:extLst>
              <a:ext uri="{FF2B5EF4-FFF2-40B4-BE49-F238E27FC236}">
                <a16:creationId xmlns:a16="http://schemas.microsoft.com/office/drawing/2014/main" id="{99D097E7-7B3C-4048-B9ED-EAD876F458AD}"/>
              </a:ext>
            </a:extLst>
          </p:cNvPr>
          <p:cNvSpPr/>
          <p:nvPr/>
        </p:nvSpPr>
        <p:spPr>
          <a:xfrm>
            <a:off x="609600" y="5612820"/>
            <a:ext cx="7449312" cy="34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A83D07-2EB9-3D4F-8BE7-5850D9B9BA53}"/>
              </a:ext>
            </a:extLst>
          </p:cNvPr>
          <p:cNvSpPr txBox="1"/>
          <p:nvPr/>
        </p:nvSpPr>
        <p:spPr>
          <a:xfrm>
            <a:off x="-11591" y="5602384"/>
            <a:ext cx="9144000" cy="984885"/>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One to transition from stagnant to mobile: Reduce lithosphere strength</a:t>
            </a:r>
          </a:p>
        </p:txBody>
      </p:sp>
    </p:spTree>
    <p:extLst>
      <p:ext uri="{BB962C8B-B14F-4D97-AF65-F5344CB8AC3E}">
        <p14:creationId xmlns:p14="http://schemas.microsoft.com/office/powerpoint/2010/main" val="143943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D01E60A-805A-FE41-99C5-9325F90EE673}"/>
              </a:ext>
            </a:extLst>
          </p:cNvPr>
          <p:cNvPicPr>
            <a:picLocks noChangeAspect="1"/>
          </p:cNvPicPr>
          <p:nvPr/>
        </p:nvPicPr>
        <p:blipFill>
          <a:blip r:embed="rId3"/>
          <a:stretch>
            <a:fillRect/>
          </a:stretch>
        </p:blipFill>
        <p:spPr>
          <a:xfrm>
            <a:off x="301436" y="391886"/>
            <a:ext cx="7679284" cy="5606929"/>
          </a:xfrm>
          <a:prstGeom prst="rect">
            <a:avLst/>
          </a:prstGeom>
        </p:spPr>
      </p:pic>
      <p:pic>
        <p:nvPicPr>
          <p:cNvPr id="5" name="Picture 4" descr="Diagram&#10;&#10;Description automatically generated">
            <a:extLst>
              <a:ext uri="{FF2B5EF4-FFF2-40B4-BE49-F238E27FC236}">
                <a16:creationId xmlns:a16="http://schemas.microsoft.com/office/drawing/2014/main" id="{0400219E-53B0-EA42-973C-A16BA10D4ABE}"/>
              </a:ext>
            </a:extLst>
          </p:cNvPr>
          <p:cNvPicPr>
            <a:picLocks noChangeAspect="1"/>
          </p:cNvPicPr>
          <p:nvPr/>
        </p:nvPicPr>
        <p:blipFill>
          <a:blip r:embed="rId4"/>
          <a:stretch>
            <a:fillRect/>
          </a:stretch>
        </p:blipFill>
        <p:spPr>
          <a:xfrm>
            <a:off x="6271888" y="1295006"/>
            <a:ext cx="2686814" cy="4561901"/>
          </a:xfrm>
          <a:prstGeom prst="rect">
            <a:avLst/>
          </a:prstGeom>
        </p:spPr>
      </p:pic>
    </p:spTree>
    <p:extLst>
      <p:ext uri="{BB962C8B-B14F-4D97-AF65-F5344CB8AC3E}">
        <p14:creationId xmlns:p14="http://schemas.microsoft.com/office/powerpoint/2010/main" val="276835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D01E60A-805A-FE41-99C5-9325F90EE673}"/>
              </a:ext>
            </a:extLst>
          </p:cNvPr>
          <p:cNvPicPr>
            <a:picLocks noChangeAspect="1"/>
          </p:cNvPicPr>
          <p:nvPr/>
        </p:nvPicPr>
        <p:blipFill>
          <a:blip r:embed="rId3"/>
          <a:stretch>
            <a:fillRect/>
          </a:stretch>
        </p:blipFill>
        <p:spPr>
          <a:xfrm>
            <a:off x="301436" y="391886"/>
            <a:ext cx="7679284" cy="5606929"/>
          </a:xfrm>
          <a:prstGeom prst="rect">
            <a:avLst/>
          </a:prstGeom>
        </p:spPr>
      </p:pic>
      <p:sp>
        <p:nvSpPr>
          <p:cNvPr id="2" name="Rectangle 1">
            <a:extLst>
              <a:ext uri="{FF2B5EF4-FFF2-40B4-BE49-F238E27FC236}">
                <a16:creationId xmlns:a16="http://schemas.microsoft.com/office/drawing/2014/main" id="{57B128C9-41AB-2B4A-B139-90C696FAB756}"/>
              </a:ext>
            </a:extLst>
          </p:cNvPr>
          <p:cNvSpPr/>
          <p:nvPr/>
        </p:nvSpPr>
        <p:spPr>
          <a:xfrm>
            <a:off x="301436" y="391886"/>
            <a:ext cx="6703521" cy="5976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0400219E-53B0-EA42-973C-A16BA10D4ABE}"/>
              </a:ext>
            </a:extLst>
          </p:cNvPr>
          <p:cNvPicPr>
            <a:picLocks noChangeAspect="1"/>
          </p:cNvPicPr>
          <p:nvPr/>
        </p:nvPicPr>
        <p:blipFill>
          <a:blip r:embed="rId4"/>
          <a:stretch>
            <a:fillRect/>
          </a:stretch>
        </p:blipFill>
        <p:spPr>
          <a:xfrm>
            <a:off x="6271888" y="1295006"/>
            <a:ext cx="2686814" cy="4561901"/>
          </a:xfrm>
          <a:prstGeom prst="rect">
            <a:avLst/>
          </a:prstGeom>
        </p:spPr>
      </p:pic>
      <p:sp>
        <p:nvSpPr>
          <p:cNvPr id="6" name="TextBox 5">
            <a:extLst>
              <a:ext uri="{FF2B5EF4-FFF2-40B4-BE49-F238E27FC236}">
                <a16:creationId xmlns:a16="http://schemas.microsoft.com/office/drawing/2014/main" id="{F820FD36-9922-6642-A69F-8BB74CEF54DE}"/>
              </a:ext>
            </a:extLst>
          </p:cNvPr>
          <p:cNvSpPr txBox="1"/>
          <p:nvPr/>
        </p:nvSpPr>
        <p:spPr>
          <a:xfrm>
            <a:off x="301436" y="-59087"/>
            <a:ext cx="5970452" cy="2308324"/>
          </a:xfrm>
          <a:prstGeom prst="rect">
            <a:avLst/>
          </a:prstGeom>
          <a:noFill/>
        </p:spPr>
        <p:txBody>
          <a:bodyPr wrap="square" lIns="0" tIns="0" rIns="0" bIns="0" rtlCol="0">
            <a:spAutoFit/>
          </a:bodyPr>
          <a:lstStyle/>
          <a:p>
            <a:endParaRPr lang="en-US" sz="3000" dirty="0"/>
          </a:p>
          <a:p>
            <a:r>
              <a:rPr lang="en-US" sz="3000" u="sng" dirty="0"/>
              <a:t>Recent speculation that Venus is in and intermediate mode:</a:t>
            </a:r>
            <a:endParaRPr lang="en-US" sz="3000" dirty="0"/>
          </a:p>
          <a:p>
            <a:pPr marL="342900" indent="-342900">
              <a:buFont typeface="Courier New" panose="02070309020205020404" pitchFamily="49" charset="0"/>
              <a:buChar char="o"/>
            </a:pPr>
            <a:endParaRPr lang="en-US" sz="3000" dirty="0"/>
          </a:p>
          <a:p>
            <a:endParaRPr lang="en-US" sz="3000" dirty="0"/>
          </a:p>
        </p:txBody>
      </p:sp>
      <p:pic>
        <p:nvPicPr>
          <p:cNvPr id="7" name="Picture 6" descr="Graphical user interface&#10;&#10;Description automatically generated with medium confidence">
            <a:extLst>
              <a:ext uri="{FF2B5EF4-FFF2-40B4-BE49-F238E27FC236}">
                <a16:creationId xmlns:a16="http://schemas.microsoft.com/office/drawing/2014/main" id="{EC2A4B9F-D679-FD4D-B413-FDCBB2133AA4}"/>
              </a:ext>
            </a:extLst>
          </p:cNvPr>
          <p:cNvPicPr>
            <a:picLocks noChangeAspect="1"/>
          </p:cNvPicPr>
          <p:nvPr/>
        </p:nvPicPr>
        <p:blipFill>
          <a:blip r:embed="rId5"/>
          <a:stretch>
            <a:fillRect/>
          </a:stretch>
        </p:blipFill>
        <p:spPr>
          <a:xfrm>
            <a:off x="185298" y="1580325"/>
            <a:ext cx="6123214" cy="1848675"/>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479193A8-1A62-BA4D-A322-B0A8C747BAD9}"/>
              </a:ext>
            </a:extLst>
          </p:cNvPr>
          <p:cNvPicPr>
            <a:picLocks noChangeAspect="1"/>
          </p:cNvPicPr>
          <p:nvPr/>
        </p:nvPicPr>
        <p:blipFill>
          <a:blip r:embed="rId6"/>
          <a:stretch>
            <a:fillRect/>
          </a:stretch>
        </p:blipFill>
        <p:spPr>
          <a:xfrm>
            <a:off x="760734" y="3500778"/>
            <a:ext cx="4411015" cy="2457696"/>
          </a:xfrm>
          <a:prstGeom prst="rect">
            <a:avLst/>
          </a:prstGeom>
        </p:spPr>
      </p:pic>
      <p:sp>
        <p:nvSpPr>
          <p:cNvPr id="10" name="TextBox 9">
            <a:extLst>
              <a:ext uri="{FF2B5EF4-FFF2-40B4-BE49-F238E27FC236}">
                <a16:creationId xmlns:a16="http://schemas.microsoft.com/office/drawing/2014/main" id="{8FD1283D-760F-DF4C-BABD-8D01B04F2B82}"/>
              </a:ext>
            </a:extLst>
          </p:cNvPr>
          <p:cNvSpPr txBox="1"/>
          <p:nvPr/>
        </p:nvSpPr>
        <p:spPr>
          <a:xfrm>
            <a:off x="728968" y="5962375"/>
            <a:ext cx="4572000" cy="292388"/>
          </a:xfrm>
          <a:prstGeom prst="rect">
            <a:avLst/>
          </a:prstGeom>
          <a:noFill/>
        </p:spPr>
        <p:txBody>
          <a:bodyPr wrap="square">
            <a:spAutoFit/>
          </a:bodyPr>
          <a:lstStyle/>
          <a:p>
            <a:r>
              <a:rPr lang="en-US" sz="1300" dirty="0" err="1">
                <a:solidFill>
                  <a:schemeClr val="bg1">
                    <a:lumMod val="65000"/>
                  </a:schemeClr>
                </a:solidFill>
                <a:latin typeface="Segoe UI Symbol" panose="020B0502040204020203" pitchFamily="34" charset="0"/>
                <a:ea typeface="Segoe UI Symbol" panose="020B0502040204020203" pitchFamily="34" charset="0"/>
              </a:rPr>
              <a:t>Crameri</a:t>
            </a:r>
            <a:r>
              <a:rPr lang="en-US" sz="1300" dirty="0">
                <a:solidFill>
                  <a:schemeClr val="bg1">
                    <a:lumMod val="65000"/>
                  </a:schemeClr>
                </a:solidFill>
                <a:latin typeface="Segoe UI Symbol" panose="020B0502040204020203" pitchFamily="34" charset="0"/>
                <a:ea typeface="Segoe UI Symbol" panose="020B0502040204020203" pitchFamily="34" charset="0"/>
              </a:rPr>
              <a:t>, News and Views</a:t>
            </a:r>
          </a:p>
        </p:txBody>
      </p:sp>
    </p:spTree>
    <p:extLst>
      <p:ext uri="{BB962C8B-B14F-4D97-AF65-F5344CB8AC3E}">
        <p14:creationId xmlns:p14="http://schemas.microsoft.com/office/powerpoint/2010/main" val="298114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D01E60A-805A-FE41-99C5-9325F90EE673}"/>
              </a:ext>
            </a:extLst>
          </p:cNvPr>
          <p:cNvPicPr>
            <a:picLocks noChangeAspect="1"/>
          </p:cNvPicPr>
          <p:nvPr/>
        </p:nvPicPr>
        <p:blipFill>
          <a:blip r:embed="rId3"/>
          <a:stretch>
            <a:fillRect/>
          </a:stretch>
        </p:blipFill>
        <p:spPr>
          <a:xfrm>
            <a:off x="301436" y="391886"/>
            <a:ext cx="7679284" cy="5606929"/>
          </a:xfrm>
          <a:prstGeom prst="rect">
            <a:avLst/>
          </a:prstGeom>
        </p:spPr>
      </p:pic>
      <p:sp>
        <p:nvSpPr>
          <p:cNvPr id="2" name="Rectangle 1">
            <a:extLst>
              <a:ext uri="{FF2B5EF4-FFF2-40B4-BE49-F238E27FC236}">
                <a16:creationId xmlns:a16="http://schemas.microsoft.com/office/drawing/2014/main" id="{57B128C9-41AB-2B4A-B139-90C696FAB756}"/>
              </a:ext>
            </a:extLst>
          </p:cNvPr>
          <p:cNvSpPr/>
          <p:nvPr/>
        </p:nvSpPr>
        <p:spPr>
          <a:xfrm>
            <a:off x="301436" y="391886"/>
            <a:ext cx="6703521" cy="5976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Figure 1">
            <a:extLst>
              <a:ext uri="{FF2B5EF4-FFF2-40B4-BE49-F238E27FC236}">
                <a16:creationId xmlns:a16="http://schemas.microsoft.com/office/drawing/2014/main" id="{DEBC0376-C6A8-874D-9EF5-4209298AC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36" y="391886"/>
            <a:ext cx="5269801" cy="4356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8CF19C-8253-CA43-9F7C-0B14742AC500}"/>
              </a:ext>
            </a:extLst>
          </p:cNvPr>
          <p:cNvSpPr txBox="1"/>
          <p:nvPr/>
        </p:nvSpPr>
        <p:spPr>
          <a:xfrm>
            <a:off x="0" y="4846792"/>
            <a:ext cx="4572000" cy="400110"/>
          </a:xfrm>
          <a:prstGeom prst="rect">
            <a:avLst/>
          </a:prstGeom>
          <a:noFill/>
        </p:spPr>
        <p:txBody>
          <a:bodyPr wrap="square">
            <a:spAutoFit/>
          </a:bodyPr>
          <a:lstStyle/>
          <a:p>
            <a:r>
              <a:rPr lang="en-US" sz="2000" dirty="0" err="1">
                <a:latin typeface="Segoe UI Symbol" panose="020B0502040204020203" pitchFamily="34" charset="0"/>
                <a:ea typeface="Segoe UI Symbol" panose="020B0502040204020203" pitchFamily="34" charset="0"/>
              </a:rPr>
              <a:t>Davaille</a:t>
            </a:r>
            <a:r>
              <a:rPr lang="en-US" sz="2000" dirty="0">
                <a:latin typeface="Segoe UI Symbol" panose="020B0502040204020203" pitchFamily="34" charset="0"/>
                <a:ea typeface="Segoe UI Symbol" panose="020B0502040204020203" pitchFamily="34" charset="0"/>
              </a:rPr>
              <a:t> et al: Experiments</a:t>
            </a:r>
          </a:p>
        </p:txBody>
      </p:sp>
    </p:spTree>
    <p:extLst>
      <p:ext uri="{BB962C8B-B14F-4D97-AF65-F5344CB8AC3E}">
        <p14:creationId xmlns:p14="http://schemas.microsoft.com/office/powerpoint/2010/main" val="2562161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D01E60A-805A-FE41-99C5-9325F90EE673}"/>
              </a:ext>
            </a:extLst>
          </p:cNvPr>
          <p:cNvPicPr>
            <a:picLocks noChangeAspect="1"/>
          </p:cNvPicPr>
          <p:nvPr/>
        </p:nvPicPr>
        <p:blipFill>
          <a:blip r:embed="rId3"/>
          <a:stretch>
            <a:fillRect/>
          </a:stretch>
        </p:blipFill>
        <p:spPr>
          <a:xfrm>
            <a:off x="301436" y="391886"/>
            <a:ext cx="7679284" cy="5606929"/>
          </a:xfrm>
          <a:prstGeom prst="rect">
            <a:avLst/>
          </a:prstGeom>
        </p:spPr>
      </p:pic>
      <p:sp>
        <p:nvSpPr>
          <p:cNvPr id="2" name="Rectangle 1">
            <a:extLst>
              <a:ext uri="{FF2B5EF4-FFF2-40B4-BE49-F238E27FC236}">
                <a16:creationId xmlns:a16="http://schemas.microsoft.com/office/drawing/2014/main" id="{57B128C9-41AB-2B4A-B139-90C696FAB756}"/>
              </a:ext>
            </a:extLst>
          </p:cNvPr>
          <p:cNvSpPr/>
          <p:nvPr/>
        </p:nvSpPr>
        <p:spPr>
          <a:xfrm>
            <a:off x="301436" y="391886"/>
            <a:ext cx="6703521" cy="5976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Figure 1">
            <a:extLst>
              <a:ext uri="{FF2B5EF4-FFF2-40B4-BE49-F238E27FC236}">
                <a16:creationId xmlns:a16="http://schemas.microsoft.com/office/drawing/2014/main" id="{DEBC0376-C6A8-874D-9EF5-4209298AC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36" y="391886"/>
            <a:ext cx="5269801" cy="4356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8CF19C-8253-CA43-9F7C-0B14742AC500}"/>
              </a:ext>
            </a:extLst>
          </p:cNvPr>
          <p:cNvSpPr txBox="1"/>
          <p:nvPr/>
        </p:nvSpPr>
        <p:spPr>
          <a:xfrm>
            <a:off x="0" y="4846792"/>
            <a:ext cx="4572000" cy="400110"/>
          </a:xfrm>
          <a:prstGeom prst="rect">
            <a:avLst/>
          </a:prstGeom>
          <a:noFill/>
        </p:spPr>
        <p:txBody>
          <a:bodyPr wrap="square">
            <a:spAutoFit/>
          </a:bodyPr>
          <a:lstStyle/>
          <a:p>
            <a:r>
              <a:rPr lang="en-US" sz="2000" dirty="0" err="1">
                <a:latin typeface="Segoe UI Symbol" panose="020B0502040204020203" pitchFamily="34" charset="0"/>
                <a:ea typeface="Segoe UI Symbol" panose="020B0502040204020203" pitchFamily="34" charset="0"/>
              </a:rPr>
              <a:t>Davaille</a:t>
            </a:r>
            <a:r>
              <a:rPr lang="en-US" sz="2000" dirty="0">
                <a:latin typeface="Segoe UI Symbol" panose="020B0502040204020203" pitchFamily="34" charset="0"/>
                <a:ea typeface="Segoe UI Symbol" panose="020B0502040204020203" pitchFamily="34" charset="0"/>
              </a:rPr>
              <a:t> et al: Experiments</a:t>
            </a:r>
          </a:p>
        </p:txBody>
      </p:sp>
      <p:sp>
        <p:nvSpPr>
          <p:cNvPr id="12" name="TextBox 11">
            <a:extLst>
              <a:ext uri="{FF2B5EF4-FFF2-40B4-BE49-F238E27FC236}">
                <a16:creationId xmlns:a16="http://schemas.microsoft.com/office/drawing/2014/main" id="{6B4D359D-2D4E-ED4E-B7AC-2138232D137B}"/>
              </a:ext>
            </a:extLst>
          </p:cNvPr>
          <p:cNvSpPr txBox="1"/>
          <p:nvPr/>
        </p:nvSpPr>
        <p:spPr>
          <a:xfrm>
            <a:off x="4718957" y="6058105"/>
            <a:ext cx="4572000" cy="707886"/>
          </a:xfrm>
          <a:prstGeom prst="rect">
            <a:avLst/>
          </a:prstGeom>
          <a:noFill/>
        </p:spPr>
        <p:txBody>
          <a:bodyPr wrap="square">
            <a:spAutoFit/>
          </a:bodyPr>
          <a:lstStyle/>
          <a:p>
            <a:r>
              <a:rPr lang="en-US" sz="2000" dirty="0" err="1">
                <a:latin typeface="Segoe UI Symbol" panose="020B0502040204020203" pitchFamily="34" charset="0"/>
                <a:ea typeface="Segoe UI Symbol" panose="020B0502040204020203" pitchFamily="34" charset="0"/>
              </a:rPr>
              <a:t>Davaille</a:t>
            </a:r>
            <a:r>
              <a:rPr lang="en-US" sz="2000" dirty="0">
                <a:latin typeface="Segoe UI Symbol" panose="020B0502040204020203" pitchFamily="34" charset="0"/>
                <a:ea typeface="Segoe UI Symbol" panose="020B0502040204020203" pitchFamily="34" charset="0"/>
              </a:rPr>
              <a:t> et al: Observations (Artemis Corona)</a:t>
            </a:r>
          </a:p>
        </p:txBody>
      </p:sp>
      <p:sp>
        <p:nvSpPr>
          <p:cNvPr id="4" name="Rectangle 3">
            <a:extLst>
              <a:ext uri="{FF2B5EF4-FFF2-40B4-BE49-F238E27FC236}">
                <a16:creationId xmlns:a16="http://schemas.microsoft.com/office/drawing/2014/main" id="{3BA3D00E-42AE-BD45-943C-F6B82C94EB32}"/>
              </a:ext>
            </a:extLst>
          </p:cNvPr>
          <p:cNvSpPr/>
          <p:nvPr/>
        </p:nvSpPr>
        <p:spPr>
          <a:xfrm>
            <a:off x="85344" y="391886"/>
            <a:ext cx="5327397" cy="5301778"/>
          </a:xfrm>
          <a:prstGeom prst="rect">
            <a:avLst/>
          </a:prstGeom>
          <a:solidFill>
            <a:schemeClr val="bg1">
              <a:alpha val="760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ure 2">
            <a:extLst>
              <a:ext uri="{FF2B5EF4-FFF2-40B4-BE49-F238E27FC236}">
                <a16:creationId xmlns:a16="http://schemas.microsoft.com/office/drawing/2014/main" id="{17A66320-8D3B-6C4D-8B94-AFD31FE3C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705" y="721131"/>
            <a:ext cx="4108859" cy="524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67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A5E6A4B-227A-C949-9182-30B5BA253AEE}"/>
              </a:ext>
            </a:extLst>
          </p:cNvPr>
          <p:cNvSpPr txBox="1"/>
          <p:nvPr/>
        </p:nvSpPr>
        <p:spPr>
          <a:xfrm>
            <a:off x="-573024" y="36576"/>
            <a:ext cx="9144000" cy="538609"/>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Recap</a:t>
            </a:r>
            <a:r>
              <a:rPr lang="en-US" sz="2900" dirty="0">
                <a:latin typeface="Segoe UI Symbol" panose="020B0502040204020203" pitchFamily="34" charset="0"/>
                <a:ea typeface="Segoe UI Symbol" panose="020B0502040204020203" pitchFamily="34" charset="0"/>
              </a:rPr>
              <a:t>: The Rayleigh Number</a:t>
            </a:r>
          </a:p>
        </p:txBody>
      </p:sp>
      <p:pic>
        <p:nvPicPr>
          <p:cNvPr id="23" name="Picture 22" descr="A picture containing table&#10;&#10;Description automatically generated">
            <a:extLst>
              <a:ext uri="{FF2B5EF4-FFF2-40B4-BE49-F238E27FC236}">
                <a16:creationId xmlns:a16="http://schemas.microsoft.com/office/drawing/2014/main" id="{752721F1-D938-E543-BDC0-819A726ADC4D}"/>
              </a:ext>
            </a:extLst>
          </p:cNvPr>
          <p:cNvPicPr>
            <a:picLocks noChangeAspect="1"/>
          </p:cNvPicPr>
          <p:nvPr/>
        </p:nvPicPr>
        <p:blipFill>
          <a:blip r:embed="rId3"/>
          <a:stretch>
            <a:fillRect/>
          </a:stretch>
        </p:blipFill>
        <p:spPr>
          <a:xfrm>
            <a:off x="786809" y="751262"/>
            <a:ext cx="7655442" cy="4649378"/>
          </a:xfrm>
          <a:prstGeom prst="rect">
            <a:avLst/>
          </a:prstGeom>
        </p:spPr>
      </p:pic>
      <p:sp>
        <p:nvSpPr>
          <p:cNvPr id="24" name="TextBox 23">
            <a:extLst>
              <a:ext uri="{FF2B5EF4-FFF2-40B4-BE49-F238E27FC236}">
                <a16:creationId xmlns:a16="http://schemas.microsoft.com/office/drawing/2014/main" id="{49C8C760-CFDC-A541-8490-A8C24ADF6475}"/>
              </a:ext>
            </a:extLst>
          </p:cNvPr>
          <p:cNvSpPr txBox="1"/>
          <p:nvPr/>
        </p:nvSpPr>
        <p:spPr>
          <a:xfrm>
            <a:off x="300790" y="5196007"/>
            <a:ext cx="8843210" cy="1323439"/>
          </a:xfrm>
          <a:prstGeom prst="rect">
            <a:avLst/>
          </a:prstGeom>
          <a:noFill/>
        </p:spPr>
        <p:txBody>
          <a:bodyPr wrap="square" rtlCol="0">
            <a:spAutoFit/>
          </a:bodyPr>
          <a:lstStyle/>
          <a:p>
            <a:endParaRPr lang="en-US" sz="2000" dirty="0">
              <a:latin typeface="Segoe UI Symbol" panose="020B0502040204020203" pitchFamily="34" charset="0"/>
              <a:ea typeface="Segoe UI Symbol" panose="020B0502040204020203" pitchFamily="34" charset="0"/>
            </a:endParaRPr>
          </a:p>
          <a:p>
            <a:r>
              <a:rPr lang="en-US" sz="2000" dirty="0">
                <a:latin typeface="Segoe UI Symbol" panose="020B0502040204020203" pitchFamily="34" charset="0"/>
                <a:ea typeface="Segoe UI Symbol" panose="020B0502040204020203" pitchFamily="34" charset="0"/>
              </a:rPr>
              <a:t>Increasing Ra # increases the convective vigor and decreases the relative importance of conduction. Also scales with the Nusselt #. </a:t>
            </a:r>
          </a:p>
          <a:p>
            <a:pPr marL="342900" indent="-342900">
              <a:buFont typeface="Courier New" panose="02070309020205020404" pitchFamily="49" charset="0"/>
              <a:buChar char="o"/>
            </a:pPr>
            <a:endParaRPr lang="en-US" sz="2000" dirty="0">
              <a:latin typeface="Segoe UI Symbol" panose="020B0502040204020203" pitchFamily="34" charset="0"/>
              <a:ea typeface="Segoe UI Symbol" panose="020B0502040204020203" pitchFamily="34" charset="0"/>
            </a:endParaRPr>
          </a:p>
        </p:txBody>
      </p:sp>
      <p:pic>
        <p:nvPicPr>
          <p:cNvPr id="30" name="Picture 29" descr="Text&#10;&#10;Description automatically generated">
            <a:extLst>
              <a:ext uri="{FF2B5EF4-FFF2-40B4-BE49-F238E27FC236}">
                <a16:creationId xmlns:a16="http://schemas.microsoft.com/office/drawing/2014/main" id="{8E275EF2-9BB1-B542-9F5A-F00F2A8249B7}"/>
              </a:ext>
            </a:extLst>
          </p:cNvPr>
          <p:cNvPicPr>
            <a:picLocks noChangeAspect="1"/>
          </p:cNvPicPr>
          <p:nvPr/>
        </p:nvPicPr>
        <p:blipFill>
          <a:blip r:embed="rId4"/>
          <a:stretch>
            <a:fillRect/>
          </a:stretch>
        </p:blipFill>
        <p:spPr>
          <a:xfrm>
            <a:off x="6603389" y="24384"/>
            <a:ext cx="2263138" cy="947740"/>
          </a:xfrm>
          <a:prstGeom prst="rect">
            <a:avLst/>
          </a:prstGeom>
        </p:spPr>
      </p:pic>
      <p:sp>
        <p:nvSpPr>
          <p:cNvPr id="33" name="TextBox 32">
            <a:extLst>
              <a:ext uri="{FF2B5EF4-FFF2-40B4-BE49-F238E27FC236}">
                <a16:creationId xmlns:a16="http://schemas.microsoft.com/office/drawing/2014/main" id="{B46ADE5E-8791-8849-91E3-58AE90926EAF}"/>
              </a:ext>
            </a:extLst>
          </p:cNvPr>
          <p:cNvSpPr txBox="1"/>
          <p:nvPr/>
        </p:nvSpPr>
        <p:spPr>
          <a:xfrm>
            <a:off x="4934512" y="6524358"/>
            <a:ext cx="4209488" cy="338554"/>
          </a:xfrm>
          <a:prstGeom prst="rect">
            <a:avLst/>
          </a:prstGeom>
          <a:noFill/>
        </p:spPr>
        <p:txBody>
          <a:bodyPr wrap="square" rtlCol="0">
            <a:spAutoFit/>
          </a:bodyPr>
          <a:lstStyle/>
          <a:p>
            <a:r>
              <a:rPr lang="en-US" sz="1600" dirty="0">
                <a:solidFill>
                  <a:schemeClr val="bg2">
                    <a:lumMod val="50000"/>
                  </a:schemeClr>
                </a:solidFill>
                <a:latin typeface="Segoe UI Symbol" panose="020B0502040204020203" pitchFamily="34" charset="0"/>
                <a:ea typeface="Segoe UI Symbol" panose="020B0502040204020203" pitchFamily="34" charset="0"/>
              </a:rPr>
              <a:t>Becker and </a:t>
            </a:r>
            <a:r>
              <a:rPr lang="en-US" sz="1600" dirty="0" err="1">
                <a:solidFill>
                  <a:schemeClr val="bg2">
                    <a:lumMod val="50000"/>
                  </a:schemeClr>
                </a:solidFill>
                <a:latin typeface="Segoe UI Symbol" panose="020B0502040204020203" pitchFamily="34" charset="0"/>
                <a:ea typeface="Segoe UI Symbol" panose="020B0502040204020203" pitchFamily="34" charset="0"/>
              </a:rPr>
              <a:t>Faccenna</a:t>
            </a:r>
            <a:r>
              <a:rPr lang="en-US" sz="1600" dirty="0">
                <a:solidFill>
                  <a:schemeClr val="bg2">
                    <a:lumMod val="50000"/>
                  </a:schemeClr>
                </a:solidFill>
                <a:latin typeface="Segoe UI Symbol" panose="020B0502040204020203" pitchFamily="34" charset="0"/>
                <a:ea typeface="Segoe UI Symbol" panose="020B0502040204020203" pitchFamily="34" charset="0"/>
              </a:rPr>
              <a:t>, Tectonic Geodynamics</a:t>
            </a:r>
          </a:p>
        </p:txBody>
      </p:sp>
    </p:spTree>
    <p:extLst>
      <p:ext uri="{BB962C8B-B14F-4D97-AF65-F5344CB8AC3E}">
        <p14:creationId xmlns:p14="http://schemas.microsoft.com/office/powerpoint/2010/main" val="93980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38D57-7D6C-1341-A8E0-A661A4FA3210}"/>
              </a:ext>
            </a:extLst>
          </p:cNvPr>
          <p:cNvSpPr txBox="1"/>
          <p:nvPr/>
        </p:nvSpPr>
        <p:spPr>
          <a:xfrm>
            <a:off x="-43544" y="0"/>
            <a:ext cx="8943704" cy="6063198"/>
          </a:xfrm>
          <a:prstGeom prst="rect">
            <a:avLst/>
          </a:prstGeom>
          <a:noFill/>
        </p:spPr>
        <p:txBody>
          <a:bodyPr wrap="square" rtlCol="0">
            <a:spAutoFit/>
          </a:bodyPr>
          <a:lstStyle/>
          <a:p>
            <a:pPr algn="ctr"/>
            <a:r>
              <a:rPr lang="en-US" sz="3500" dirty="0">
                <a:latin typeface="Segoe UI Symbol" panose="020B0502040204020203" pitchFamily="34" charset="0"/>
                <a:ea typeface="Segoe UI Symbol" panose="020B0502040204020203" pitchFamily="34" charset="0"/>
              </a:rPr>
              <a:t>Take homes:</a:t>
            </a:r>
          </a:p>
          <a:p>
            <a:pPr algn="ctr"/>
            <a:endParaRPr lang="en-US" sz="500" dirty="0">
              <a:latin typeface="Segoe UI Symbol" panose="020B0502040204020203" pitchFamily="34" charset="0"/>
              <a:ea typeface="Segoe UI Symbol" panose="020B0502040204020203" pitchFamily="34" charset="0"/>
            </a:endParaRPr>
          </a:p>
          <a:p>
            <a:pPr algn="ctr"/>
            <a:endParaRPr lang="en-US" sz="500" dirty="0">
              <a:latin typeface="Segoe UI Symbol" panose="020B0502040204020203" pitchFamily="34" charset="0"/>
              <a:ea typeface="Segoe UI Symbol" panose="020B0502040204020203" pitchFamily="34" charset="0"/>
            </a:endParaRPr>
          </a:p>
          <a:p>
            <a:pPr algn="ctr"/>
            <a:endParaRPr lang="en-US" sz="5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Onset of convection can be described with critical Rayleigh number (</a:t>
            </a:r>
            <a:r>
              <a:rPr lang="en-US" sz="2100" dirty="0" err="1">
                <a:latin typeface="Segoe UI Symbol" panose="020B0502040204020203" pitchFamily="34" charset="0"/>
                <a:ea typeface="Segoe UI Symbol" panose="020B0502040204020203" pitchFamily="34" charset="0"/>
              </a:rPr>
              <a:t>Ra</a:t>
            </a:r>
            <a:r>
              <a:rPr lang="en-US" sz="2100" baseline="-25000" dirty="0" err="1">
                <a:latin typeface="Segoe UI Symbol" panose="020B0502040204020203" pitchFamily="34" charset="0"/>
                <a:ea typeface="Segoe UI Symbol" panose="020B0502040204020203" pitchFamily="34" charset="0"/>
              </a:rPr>
              <a:t>crit</a:t>
            </a:r>
            <a:r>
              <a:rPr lang="en-US" sz="2100" dirty="0">
                <a:latin typeface="Segoe UI Symbol" panose="020B0502040204020203" pitchFamily="34" charset="0"/>
                <a:ea typeface="Segoe UI Symbol" panose="020B0502040204020203" pitchFamily="34" charset="0"/>
              </a:rPr>
              <a:t>), as derived using linear stability analysis. Vigorous convection for Ra &gt;&gt; </a:t>
            </a:r>
            <a:r>
              <a:rPr lang="en-US" sz="2100" dirty="0" err="1">
                <a:latin typeface="Segoe UI Symbol" panose="020B0502040204020203" pitchFamily="34" charset="0"/>
                <a:ea typeface="Segoe UI Symbol" panose="020B0502040204020203" pitchFamily="34" charset="0"/>
              </a:rPr>
              <a:t>Ra</a:t>
            </a:r>
            <a:r>
              <a:rPr lang="en-US" sz="2100" baseline="-25000" dirty="0" err="1">
                <a:latin typeface="Segoe UI Symbol" panose="020B0502040204020203" pitchFamily="34" charset="0"/>
                <a:ea typeface="Segoe UI Symbol" panose="020B0502040204020203" pitchFamily="34" charset="0"/>
              </a:rPr>
              <a:t>crit</a:t>
            </a:r>
            <a:r>
              <a:rPr lang="en-US" sz="2100" dirty="0">
                <a:latin typeface="Segoe UI Symbol" panose="020B0502040204020203" pitchFamily="34" charset="0"/>
                <a:ea typeface="Segoe UI Symbol" panose="020B0502040204020203" pitchFamily="34" charset="0"/>
              </a:rPr>
              <a:t>. Can also figure out optimal convective wavelength.</a:t>
            </a:r>
          </a:p>
          <a:p>
            <a:pPr marL="914400" lvl="1" indent="-457200">
              <a:buFont typeface="Arial" panose="020B0604020202020204" pitchFamily="34" charset="0"/>
              <a:buChar char="•"/>
            </a:pPr>
            <a:endParaRPr lang="en-US" sz="1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Plate tectonics is Earth’s surface expression of mantle convection (and tectonic plates are the outer thermal boundary layer).</a:t>
            </a:r>
          </a:p>
          <a:p>
            <a:pPr marL="914400" lvl="1" indent="-457200">
              <a:buFont typeface="Arial" panose="020B0604020202020204" pitchFamily="34" charset="0"/>
              <a:buChar char="•"/>
            </a:pPr>
            <a:endParaRPr lang="en-US" sz="1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Most other rocky (terrestrial) planets appear to be in a “stagnant lid” regime: Convection is occurring (i.e., Ra &gt; </a:t>
            </a:r>
            <a:r>
              <a:rPr lang="en-US" sz="2100" dirty="0" err="1">
                <a:latin typeface="Segoe UI Symbol" panose="020B0502040204020203" pitchFamily="34" charset="0"/>
                <a:ea typeface="Segoe UI Symbol" panose="020B0502040204020203" pitchFamily="34" charset="0"/>
              </a:rPr>
              <a:t>Ra</a:t>
            </a:r>
            <a:r>
              <a:rPr lang="en-US" sz="2100" baseline="-25000" dirty="0" err="1">
                <a:latin typeface="Segoe UI Symbol" panose="020B0502040204020203" pitchFamily="34" charset="0"/>
                <a:ea typeface="Segoe UI Symbol" panose="020B0502040204020203" pitchFamily="34" charset="0"/>
              </a:rPr>
              <a:t>crit</a:t>
            </a:r>
            <a:r>
              <a:rPr lang="en-US" sz="2100" dirty="0">
                <a:latin typeface="Segoe UI Symbol" panose="020B0502040204020203" pitchFamily="34" charset="0"/>
                <a:ea typeface="Segoe UI Symbol" panose="020B0502040204020203" pitchFamily="34" charset="0"/>
              </a:rPr>
              <a:t>) but the surface does not participate. Many potential reasons why. </a:t>
            </a:r>
          </a:p>
          <a:p>
            <a:pPr marL="914400" lvl="1" indent="-457200">
              <a:buFont typeface="Arial" panose="020B0604020202020204" pitchFamily="34" charset="0"/>
              <a:buChar char="•"/>
            </a:pPr>
            <a:endParaRPr lang="en-US" sz="10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r>
              <a:rPr lang="en-US" sz="2100" dirty="0">
                <a:latin typeface="Segoe UI Symbol" panose="020B0502040204020203" pitchFamily="34" charset="0"/>
                <a:ea typeface="Segoe UI Symbol" panose="020B0502040204020203" pitchFamily="34" charset="0"/>
              </a:rPr>
              <a:t>A nice overview of convection on Earth and other planets (placed in the class Dropbox folder):</a:t>
            </a:r>
          </a:p>
          <a:p>
            <a:pPr marL="914400" lvl="1" indent="-457200">
              <a:buFont typeface="Arial" panose="020B0604020202020204" pitchFamily="34" charset="0"/>
              <a:buChar char="•"/>
            </a:pPr>
            <a:endParaRPr lang="en-US" sz="2100" dirty="0">
              <a:latin typeface="Segoe UI Symbol" panose="020B0502040204020203" pitchFamily="34" charset="0"/>
              <a:ea typeface="Segoe UI Symbol" panose="020B0502040204020203" pitchFamily="34" charset="0"/>
            </a:endParaRPr>
          </a:p>
          <a:p>
            <a:pPr marL="914400" lvl="1" indent="-457200">
              <a:buFont typeface="Arial" panose="020B0604020202020204" pitchFamily="34" charset="0"/>
              <a:buChar char="•"/>
            </a:pPr>
            <a:endParaRPr lang="en-US" sz="2100" dirty="0">
              <a:highlight>
                <a:srgbClr val="FFFF00"/>
              </a:highlight>
              <a:latin typeface="Segoe UI Symbol" panose="020B0502040204020203" pitchFamily="34" charset="0"/>
              <a:ea typeface="Segoe UI Symbol" panose="020B0502040204020203" pitchFamily="34" charset="0"/>
            </a:endParaRPr>
          </a:p>
          <a:p>
            <a:endParaRPr lang="en-US" sz="3500" dirty="0">
              <a:highlight>
                <a:srgbClr val="FFFF00"/>
              </a:highlight>
              <a:latin typeface="Segoe UI Symbol" panose="020B0502040204020203" pitchFamily="34" charset="0"/>
              <a:ea typeface="Segoe UI Symbol" panose="020B0502040204020203" pitchFamily="34" charset="0"/>
            </a:endParaRPr>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C58FD622-C180-F740-9F73-A2AB7E36A5B4}"/>
              </a:ext>
            </a:extLst>
          </p:cNvPr>
          <p:cNvPicPr>
            <a:picLocks noChangeAspect="1"/>
          </p:cNvPicPr>
          <p:nvPr/>
        </p:nvPicPr>
        <p:blipFill>
          <a:blip r:embed="rId3"/>
          <a:stretch>
            <a:fillRect/>
          </a:stretch>
        </p:blipFill>
        <p:spPr>
          <a:xfrm>
            <a:off x="1126998" y="4926028"/>
            <a:ext cx="7068820" cy="1783619"/>
          </a:xfrm>
          <a:prstGeom prst="rect">
            <a:avLst/>
          </a:prstGeom>
          <a:ln>
            <a:solidFill>
              <a:schemeClr val="tx1"/>
            </a:solidFill>
          </a:ln>
        </p:spPr>
      </p:pic>
    </p:spTree>
    <p:extLst>
      <p:ext uri="{BB962C8B-B14F-4D97-AF65-F5344CB8AC3E}">
        <p14:creationId xmlns:p14="http://schemas.microsoft.com/office/powerpoint/2010/main" val="374838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A5E6A4B-227A-C949-9182-30B5BA253AEE}"/>
              </a:ext>
            </a:extLst>
          </p:cNvPr>
          <p:cNvSpPr txBox="1"/>
          <p:nvPr/>
        </p:nvSpPr>
        <p:spPr>
          <a:xfrm>
            <a:off x="0" y="24384"/>
            <a:ext cx="6474664" cy="984885"/>
          </a:xfrm>
          <a:prstGeom prst="rect">
            <a:avLst/>
          </a:prstGeom>
          <a:noFill/>
        </p:spPr>
        <p:txBody>
          <a:bodyPr wrap="square" rtlCol="0">
            <a:spAutoFit/>
          </a:bodyPr>
          <a:lstStyle/>
          <a:p>
            <a:pPr algn="ctr"/>
            <a:r>
              <a:rPr lang="en-US" sz="2900" u="sng" dirty="0">
                <a:latin typeface="Segoe UI Symbol" panose="020B0502040204020203" pitchFamily="34" charset="0"/>
                <a:ea typeface="Segoe UI Symbol" panose="020B0502040204020203" pitchFamily="34" charset="0"/>
              </a:rPr>
              <a:t>At what Rayleigh number does thermal convection begin?</a:t>
            </a:r>
            <a:endParaRPr lang="en-US" sz="2900" dirty="0">
              <a:latin typeface="Segoe UI Symbol" panose="020B0502040204020203" pitchFamily="34" charset="0"/>
              <a:ea typeface="Segoe UI Symbol" panose="020B0502040204020203" pitchFamily="34" charset="0"/>
            </a:endParaRPr>
          </a:p>
        </p:txBody>
      </p:sp>
      <p:pic>
        <p:nvPicPr>
          <p:cNvPr id="30" name="Picture 29" descr="Text&#10;&#10;Description automatically generated">
            <a:extLst>
              <a:ext uri="{FF2B5EF4-FFF2-40B4-BE49-F238E27FC236}">
                <a16:creationId xmlns:a16="http://schemas.microsoft.com/office/drawing/2014/main" id="{8E275EF2-9BB1-B542-9F5A-F00F2A8249B7}"/>
              </a:ext>
            </a:extLst>
          </p:cNvPr>
          <p:cNvPicPr>
            <a:picLocks noChangeAspect="1"/>
          </p:cNvPicPr>
          <p:nvPr/>
        </p:nvPicPr>
        <p:blipFill>
          <a:blip r:embed="rId3"/>
          <a:stretch>
            <a:fillRect/>
          </a:stretch>
        </p:blipFill>
        <p:spPr>
          <a:xfrm>
            <a:off x="6603389" y="24384"/>
            <a:ext cx="2263138" cy="947740"/>
          </a:xfrm>
          <a:prstGeom prst="rect">
            <a:avLst/>
          </a:prstGeom>
        </p:spPr>
      </p:pic>
      <p:pic>
        <p:nvPicPr>
          <p:cNvPr id="7" name="Picture 6" descr="Chart&#10;&#10;Description automatically generated">
            <a:extLst>
              <a:ext uri="{FF2B5EF4-FFF2-40B4-BE49-F238E27FC236}">
                <a16:creationId xmlns:a16="http://schemas.microsoft.com/office/drawing/2014/main" id="{7F46E9F2-6412-494A-812B-EE81B95D1506}"/>
              </a:ext>
            </a:extLst>
          </p:cNvPr>
          <p:cNvPicPr>
            <a:picLocks noChangeAspect="1"/>
          </p:cNvPicPr>
          <p:nvPr/>
        </p:nvPicPr>
        <p:blipFill>
          <a:blip r:embed="rId4"/>
          <a:stretch>
            <a:fillRect/>
          </a:stretch>
        </p:blipFill>
        <p:spPr>
          <a:xfrm>
            <a:off x="2278018" y="1280160"/>
            <a:ext cx="4860477" cy="5553456"/>
          </a:xfrm>
          <a:prstGeom prst="rect">
            <a:avLst/>
          </a:prstGeom>
        </p:spPr>
      </p:pic>
      <p:sp>
        <p:nvSpPr>
          <p:cNvPr id="8" name="TextBox 7">
            <a:extLst>
              <a:ext uri="{FF2B5EF4-FFF2-40B4-BE49-F238E27FC236}">
                <a16:creationId xmlns:a16="http://schemas.microsoft.com/office/drawing/2014/main" id="{349CC839-F5CA-1C4B-B40D-F5A7FF8EED01}"/>
              </a:ext>
            </a:extLst>
          </p:cNvPr>
          <p:cNvSpPr txBox="1"/>
          <p:nvPr/>
        </p:nvSpPr>
        <p:spPr>
          <a:xfrm>
            <a:off x="1219121" y="3225891"/>
            <a:ext cx="1572768" cy="830997"/>
          </a:xfrm>
          <a:prstGeom prst="rect">
            <a:avLst/>
          </a:prstGeom>
          <a:noFill/>
        </p:spPr>
        <p:txBody>
          <a:bodyPr wrap="square" rtlCol="0">
            <a:spAutoFit/>
          </a:bodyPr>
          <a:lstStyle/>
          <a:p>
            <a:r>
              <a:rPr lang="en-US" sz="1600" dirty="0">
                <a:solidFill>
                  <a:srgbClr val="FF0000"/>
                </a:solidFill>
                <a:latin typeface="Segoe UI Symbol" panose="020B0502040204020203" pitchFamily="34" charset="0"/>
                <a:ea typeface="Segoe UI Symbol" panose="020B0502040204020203" pitchFamily="34" charset="0"/>
              </a:rPr>
              <a:t>Critical Rayleigh number</a:t>
            </a:r>
          </a:p>
        </p:txBody>
      </p:sp>
      <p:sp>
        <p:nvSpPr>
          <p:cNvPr id="9" name="TextBox 8">
            <a:extLst>
              <a:ext uri="{FF2B5EF4-FFF2-40B4-BE49-F238E27FC236}">
                <a16:creationId xmlns:a16="http://schemas.microsoft.com/office/drawing/2014/main" id="{1D83CBBC-955C-E844-A56E-322FEC849CA5}"/>
              </a:ext>
            </a:extLst>
          </p:cNvPr>
          <p:cNvSpPr txBox="1"/>
          <p:nvPr/>
        </p:nvSpPr>
        <p:spPr>
          <a:xfrm>
            <a:off x="6352111" y="6458486"/>
            <a:ext cx="1572768" cy="338554"/>
          </a:xfrm>
          <a:prstGeom prst="rect">
            <a:avLst/>
          </a:prstGeom>
          <a:solidFill>
            <a:schemeClr val="bg1"/>
          </a:solidFill>
        </p:spPr>
        <p:txBody>
          <a:bodyPr wrap="square" rtlCol="0">
            <a:spAutoFit/>
          </a:bodyPr>
          <a:lstStyle/>
          <a:p>
            <a:r>
              <a:rPr lang="en-US" sz="1600" dirty="0">
                <a:solidFill>
                  <a:srgbClr val="FF0000"/>
                </a:solidFill>
                <a:latin typeface="Segoe UI Symbol" panose="020B0502040204020203" pitchFamily="34" charset="0"/>
                <a:ea typeface="Segoe UI Symbol" panose="020B0502040204020203" pitchFamily="34" charset="0"/>
              </a:rPr>
              <a:t>Aspect ratio</a:t>
            </a:r>
          </a:p>
        </p:txBody>
      </p:sp>
    </p:spTree>
    <p:extLst>
      <p:ext uri="{BB962C8B-B14F-4D97-AF65-F5344CB8AC3E}">
        <p14:creationId xmlns:p14="http://schemas.microsoft.com/office/powerpoint/2010/main" val="46666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mazon.com: Stylus Pens for Touch Screens, NTHJOYS Universal Fine Point  Stylus for iPad, iPhone, Samsung, iOS/Android Smart Phone and Other  Tablets, Active Stylus Stylist Pen Pencil for Precise Writing/Drawing :  Electronics">
            <a:extLst>
              <a:ext uri="{FF2B5EF4-FFF2-40B4-BE49-F238E27FC236}">
                <a16:creationId xmlns:a16="http://schemas.microsoft.com/office/drawing/2014/main" id="{8A11DA8B-D8E9-994B-BE5B-05664CAF0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00" y="1593368"/>
            <a:ext cx="2004513" cy="2555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938D57-7D6C-1341-A8E0-A661A4FA3210}"/>
              </a:ext>
            </a:extLst>
          </p:cNvPr>
          <p:cNvSpPr txBox="1"/>
          <p:nvPr/>
        </p:nvSpPr>
        <p:spPr>
          <a:xfrm>
            <a:off x="-9144" y="2707511"/>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To the stylus…</a:t>
            </a:r>
          </a:p>
        </p:txBody>
      </p:sp>
      <p:sp>
        <p:nvSpPr>
          <p:cNvPr id="4" name="AutoShape 4" descr="Strain Rate Model">
            <a:extLst>
              <a:ext uri="{FF2B5EF4-FFF2-40B4-BE49-F238E27FC236}">
                <a16:creationId xmlns:a16="http://schemas.microsoft.com/office/drawing/2014/main" id="{91CB9A07-846D-BF4F-88FD-44F53F6FCDF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6158CFD-B66D-984D-ACA9-778E8ADD5FF1}"/>
              </a:ext>
            </a:extLst>
          </p:cNvPr>
          <p:cNvSpPr txBox="1"/>
          <p:nvPr/>
        </p:nvSpPr>
        <p:spPr>
          <a:xfrm>
            <a:off x="2092054" y="6350168"/>
            <a:ext cx="5442602" cy="1015663"/>
          </a:xfrm>
          <a:prstGeom prst="rect">
            <a:avLst/>
          </a:prstGeom>
          <a:noFill/>
        </p:spPr>
        <p:txBody>
          <a:bodyPr wrap="square" rtlCol="0">
            <a:spAutoFit/>
          </a:bodyPr>
          <a:lstStyle/>
          <a:p>
            <a:pPr algn="ctr"/>
            <a:r>
              <a:rPr lang="en-US" sz="2000" i="1" dirty="0">
                <a:solidFill>
                  <a:schemeClr val="tx1">
                    <a:lumMod val="50000"/>
                    <a:lumOff val="50000"/>
                  </a:schemeClr>
                </a:solidFill>
                <a:latin typeface="Segoe UI Symbol" panose="020B0502040204020203" pitchFamily="34" charset="0"/>
                <a:ea typeface="Segoe UI Symbol" panose="020B0502040204020203" pitchFamily="34" charset="0"/>
              </a:rPr>
              <a:t>Linear stability analysis for onset of convection</a:t>
            </a: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a:p>
            <a:pPr marL="457200" indent="-457200" algn="ctr">
              <a:buFont typeface="Courier New" panose="02070309020205020404" pitchFamily="49" charset="0"/>
              <a:buChar char="o"/>
            </a:pPr>
            <a:endParaRPr lang="en-US" sz="2000" i="1" dirty="0">
              <a:solidFill>
                <a:schemeClr val="tx1">
                  <a:lumMod val="50000"/>
                  <a:lumOff val="50000"/>
                </a:schemeClr>
              </a:solidFill>
              <a:latin typeface="Segoe UI Symbol" panose="020B0502040204020203" pitchFamily="34" charset="0"/>
              <a:ea typeface="Segoe UI Symbol" panose="020B0502040204020203" pitchFamily="34" charset="0"/>
            </a:endParaRPr>
          </a:p>
        </p:txBody>
      </p:sp>
      <p:sp>
        <p:nvSpPr>
          <p:cNvPr id="6" name="TextBox 5">
            <a:extLst>
              <a:ext uri="{FF2B5EF4-FFF2-40B4-BE49-F238E27FC236}">
                <a16:creationId xmlns:a16="http://schemas.microsoft.com/office/drawing/2014/main" id="{E0D41806-3A1B-C240-83B0-CCC28E4AD9CC}"/>
              </a:ext>
            </a:extLst>
          </p:cNvPr>
          <p:cNvSpPr txBox="1"/>
          <p:nvPr/>
        </p:nvSpPr>
        <p:spPr>
          <a:xfrm>
            <a:off x="241355" y="5928463"/>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When does thermal convection begin?</a:t>
            </a:r>
          </a:p>
        </p:txBody>
      </p:sp>
    </p:spTree>
    <p:extLst>
      <p:ext uri="{BB962C8B-B14F-4D97-AF65-F5344CB8AC3E}">
        <p14:creationId xmlns:p14="http://schemas.microsoft.com/office/powerpoint/2010/main" val="65041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Onset of convection: Main result</a:t>
            </a:r>
          </a:p>
        </p:txBody>
      </p:sp>
      <p:pic>
        <p:nvPicPr>
          <p:cNvPr id="3" name="Picture 2" descr="Text&#10;&#10;Description automatically generated with medium confidence">
            <a:extLst>
              <a:ext uri="{FF2B5EF4-FFF2-40B4-BE49-F238E27FC236}">
                <a16:creationId xmlns:a16="http://schemas.microsoft.com/office/drawing/2014/main" id="{A6C4DF19-BC68-EB4F-90C6-D7E562EB9EC0}"/>
              </a:ext>
            </a:extLst>
          </p:cNvPr>
          <p:cNvPicPr>
            <a:picLocks noChangeAspect="1"/>
          </p:cNvPicPr>
          <p:nvPr/>
        </p:nvPicPr>
        <p:blipFill>
          <a:blip r:embed="rId3"/>
          <a:stretch>
            <a:fillRect/>
          </a:stretch>
        </p:blipFill>
        <p:spPr>
          <a:xfrm>
            <a:off x="5326660" y="2450359"/>
            <a:ext cx="3111500" cy="723900"/>
          </a:xfrm>
          <a:prstGeom prst="rect">
            <a:avLst/>
          </a:prstGeom>
        </p:spPr>
      </p:pic>
      <p:sp>
        <p:nvSpPr>
          <p:cNvPr id="5" name="TextBox 4">
            <a:extLst>
              <a:ext uri="{FF2B5EF4-FFF2-40B4-BE49-F238E27FC236}">
                <a16:creationId xmlns:a16="http://schemas.microsoft.com/office/drawing/2014/main" id="{A4735DE0-6863-7A46-9D96-05DF8F6AF842}"/>
              </a:ext>
            </a:extLst>
          </p:cNvPr>
          <p:cNvSpPr txBox="1"/>
          <p:nvPr/>
        </p:nvSpPr>
        <p:spPr>
          <a:xfrm>
            <a:off x="6792508" y="6519446"/>
            <a:ext cx="3443036" cy="338554"/>
          </a:xfrm>
          <a:prstGeom prst="rect">
            <a:avLst/>
          </a:prstGeom>
          <a:noFill/>
        </p:spPr>
        <p:txBody>
          <a:bodyPr wrap="square" rtlCol="0">
            <a:spAutoFit/>
          </a:bodyPr>
          <a:lstStyle/>
          <a:p>
            <a:r>
              <a:rPr lang="en-US" sz="1600" dirty="0">
                <a:solidFill>
                  <a:schemeClr val="bg2">
                    <a:lumMod val="50000"/>
                  </a:schemeClr>
                </a:solidFill>
                <a:latin typeface="Segoe UI Symbol" panose="020B0502040204020203" pitchFamily="34" charset="0"/>
                <a:ea typeface="Segoe UI Symbol" panose="020B0502040204020203" pitchFamily="34" charset="0"/>
              </a:rPr>
              <a:t>Turcotte and Schubert </a:t>
            </a:r>
          </a:p>
        </p:txBody>
      </p:sp>
      <p:pic>
        <p:nvPicPr>
          <p:cNvPr id="6" name="Picture 5" descr="Chart&#10;&#10;Description automatically generated">
            <a:extLst>
              <a:ext uri="{FF2B5EF4-FFF2-40B4-BE49-F238E27FC236}">
                <a16:creationId xmlns:a16="http://schemas.microsoft.com/office/drawing/2014/main" id="{D18FC25D-0B07-0B48-A514-EDD218BC688D}"/>
              </a:ext>
            </a:extLst>
          </p:cNvPr>
          <p:cNvPicPr>
            <a:picLocks noChangeAspect="1"/>
          </p:cNvPicPr>
          <p:nvPr/>
        </p:nvPicPr>
        <p:blipFill>
          <a:blip r:embed="rId4"/>
          <a:stretch>
            <a:fillRect/>
          </a:stretch>
        </p:blipFill>
        <p:spPr>
          <a:xfrm>
            <a:off x="148630" y="965990"/>
            <a:ext cx="4860477" cy="5553456"/>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A082870F-B59A-F147-94C1-DE0E6A9AEB03}"/>
              </a:ext>
            </a:extLst>
          </p:cNvPr>
          <p:cNvPicPr>
            <a:picLocks noChangeAspect="1"/>
          </p:cNvPicPr>
          <p:nvPr/>
        </p:nvPicPr>
        <p:blipFill>
          <a:blip r:embed="rId5"/>
          <a:stretch>
            <a:fillRect/>
          </a:stretch>
        </p:blipFill>
        <p:spPr>
          <a:xfrm>
            <a:off x="5338852" y="1549724"/>
            <a:ext cx="2286000" cy="863600"/>
          </a:xfrm>
          <a:prstGeom prst="rect">
            <a:avLst/>
          </a:prstGeom>
        </p:spPr>
      </p:pic>
      <p:sp>
        <p:nvSpPr>
          <p:cNvPr id="9" name="TextBox 8">
            <a:extLst>
              <a:ext uri="{FF2B5EF4-FFF2-40B4-BE49-F238E27FC236}">
                <a16:creationId xmlns:a16="http://schemas.microsoft.com/office/drawing/2014/main" id="{204DAB78-3120-9D41-8909-129625C0B712}"/>
              </a:ext>
            </a:extLst>
          </p:cNvPr>
          <p:cNvSpPr txBox="1"/>
          <p:nvPr/>
        </p:nvSpPr>
        <p:spPr>
          <a:xfrm>
            <a:off x="4750670" y="1040613"/>
            <a:ext cx="4393330" cy="400110"/>
          </a:xfrm>
          <a:prstGeom prst="rect">
            <a:avLst/>
          </a:prstGeom>
          <a:noFill/>
        </p:spPr>
        <p:txBody>
          <a:bodyPr wrap="square" rtlCol="0">
            <a:spAutoFit/>
          </a:bodyPr>
          <a:lstStyle/>
          <a:p>
            <a:pPr algn="ctr"/>
            <a:r>
              <a:rPr lang="en-US" sz="2000" dirty="0">
                <a:latin typeface="Segoe UI Symbol" panose="020B0502040204020203" pitchFamily="34" charset="0"/>
                <a:ea typeface="Segoe UI Symbol" panose="020B0502040204020203" pitchFamily="34" charset="0"/>
              </a:rPr>
              <a:t>Rayleigh-Bernard convection if:</a:t>
            </a:r>
          </a:p>
        </p:txBody>
      </p:sp>
      <p:sp>
        <p:nvSpPr>
          <p:cNvPr id="10" name="TextBox 9">
            <a:extLst>
              <a:ext uri="{FF2B5EF4-FFF2-40B4-BE49-F238E27FC236}">
                <a16:creationId xmlns:a16="http://schemas.microsoft.com/office/drawing/2014/main" id="{720E1FAA-B770-AC47-8C01-3CED3660618C}"/>
              </a:ext>
            </a:extLst>
          </p:cNvPr>
          <p:cNvSpPr txBox="1"/>
          <p:nvPr/>
        </p:nvSpPr>
        <p:spPr>
          <a:xfrm>
            <a:off x="7600468" y="1731117"/>
            <a:ext cx="962326" cy="430887"/>
          </a:xfrm>
          <a:prstGeom prst="rect">
            <a:avLst/>
          </a:prstGeom>
          <a:noFill/>
        </p:spPr>
        <p:txBody>
          <a:bodyPr wrap="square" rtlCol="0">
            <a:spAutoFit/>
          </a:bodyPr>
          <a:lstStyle/>
          <a:p>
            <a:r>
              <a:rPr lang="en-US" sz="2200" dirty="0">
                <a:latin typeface="Times New Roman" panose="02020603050405020304" pitchFamily="18" charset="0"/>
                <a:ea typeface="Segoe UI Symbol" panose="020B0502040204020203" pitchFamily="34" charset="0"/>
                <a:cs typeface="Times New Roman" panose="02020603050405020304" pitchFamily="18" charset="0"/>
              </a:rPr>
              <a:t>= </a:t>
            </a:r>
            <a:r>
              <a:rPr lang="en-US" sz="2200" dirty="0" err="1">
                <a:latin typeface="Times New Roman" panose="02020603050405020304" pitchFamily="18" charset="0"/>
                <a:ea typeface="Segoe UI Symbol" panose="020B0502040204020203" pitchFamily="34" charset="0"/>
                <a:cs typeface="Times New Roman" panose="02020603050405020304" pitchFamily="18" charset="0"/>
              </a:rPr>
              <a:t>Ra</a:t>
            </a:r>
            <a:r>
              <a:rPr lang="en-US" sz="2200" baseline="-25000" dirty="0" err="1">
                <a:latin typeface="Times New Roman" panose="02020603050405020304" pitchFamily="18" charset="0"/>
                <a:ea typeface="Segoe UI Symbol" panose="020B0502040204020203" pitchFamily="34" charset="0"/>
                <a:cs typeface="Times New Roman" panose="02020603050405020304" pitchFamily="18" charset="0"/>
              </a:rPr>
              <a:t>cr</a:t>
            </a:r>
            <a:endParaRPr lang="en-US" sz="2200" baseline="-25000" dirty="0">
              <a:latin typeface="Times New Roman" panose="02020603050405020304" pitchFamily="18" charset="0"/>
              <a:ea typeface="Segoe UI Symbol"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161421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Onset of convection</a:t>
            </a:r>
          </a:p>
        </p:txBody>
      </p:sp>
      <p:sp>
        <p:nvSpPr>
          <p:cNvPr id="4" name="TextBox 3">
            <a:extLst>
              <a:ext uri="{FF2B5EF4-FFF2-40B4-BE49-F238E27FC236}">
                <a16:creationId xmlns:a16="http://schemas.microsoft.com/office/drawing/2014/main" id="{EC038057-481C-7440-9D0B-FEC0D19AA50E}"/>
              </a:ext>
            </a:extLst>
          </p:cNvPr>
          <p:cNvSpPr txBox="1"/>
          <p:nvPr/>
        </p:nvSpPr>
        <p:spPr>
          <a:xfrm>
            <a:off x="6914428" y="6519446"/>
            <a:ext cx="3443036" cy="338554"/>
          </a:xfrm>
          <a:prstGeom prst="rect">
            <a:avLst/>
          </a:prstGeom>
          <a:noFill/>
        </p:spPr>
        <p:txBody>
          <a:bodyPr wrap="square" rtlCol="0">
            <a:spAutoFit/>
          </a:bodyPr>
          <a:lstStyle/>
          <a:p>
            <a:r>
              <a:rPr lang="en-US" sz="1600" dirty="0">
                <a:solidFill>
                  <a:schemeClr val="bg2">
                    <a:lumMod val="50000"/>
                  </a:schemeClr>
                </a:solidFill>
                <a:latin typeface="Segoe UI Symbol" panose="020B0502040204020203" pitchFamily="34" charset="0"/>
                <a:ea typeface="Segoe UI Symbol" panose="020B0502040204020203" pitchFamily="34" charset="0"/>
              </a:rPr>
              <a:t>Becker and </a:t>
            </a:r>
            <a:r>
              <a:rPr lang="en-US" sz="1600" dirty="0" err="1">
                <a:solidFill>
                  <a:schemeClr val="bg2">
                    <a:lumMod val="50000"/>
                  </a:schemeClr>
                </a:solidFill>
                <a:latin typeface="Segoe UI Symbol" panose="020B0502040204020203" pitchFamily="34" charset="0"/>
                <a:ea typeface="Segoe UI Symbol" panose="020B0502040204020203" pitchFamily="34" charset="0"/>
              </a:rPr>
              <a:t>Faccenna</a:t>
            </a:r>
            <a:endParaRPr lang="en-US" sz="1600" dirty="0">
              <a:solidFill>
                <a:schemeClr val="bg2">
                  <a:lumMod val="50000"/>
                </a:schemeClr>
              </a:solidFill>
              <a:latin typeface="Segoe UI Symbol" panose="020B0502040204020203" pitchFamily="34" charset="0"/>
              <a:ea typeface="Segoe UI Symbol" panose="020B0502040204020203" pitchFamily="34" charset="0"/>
            </a:endParaRPr>
          </a:p>
        </p:txBody>
      </p:sp>
      <p:pic>
        <p:nvPicPr>
          <p:cNvPr id="7" name="Picture 6">
            <a:extLst>
              <a:ext uri="{FF2B5EF4-FFF2-40B4-BE49-F238E27FC236}">
                <a16:creationId xmlns:a16="http://schemas.microsoft.com/office/drawing/2014/main" id="{2E2AE3D2-1BE5-AD4B-AAE6-317F7935C698}"/>
              </a:ext>
            </a:extLst>
          </p:cNvPr>
          <p:cNvPicPr>
            <a:picLocks noChangeAspect="1"/>
          </p:cNvPicPr>
          <p:nvPr/>
        </p:nvPicPr>
        <p:blipFill>
          <a:blip r:embed="rId3"/>
          <a:stretch>
            <a:fillRect/>
          </a:stretch>
        </p:blipFill>
        <p:spPr>
          <a:xfrm>
            <a:off x="158496" y="990724"/>
            <a:ext cx="8827008" cy="5134076"/>
          </a:xfrm>
          <a:prstGeom prst="rect">
            <a:avLst/>
          </a:prstGeom>
        </p:spPr>
      </p:pic>
      <p:cxnSp>
        <p:nvCxnSpPr>
          <p:cNvPr id="5" name="Straight Arrow Connector 4">
            <a:extLst>
              <a:ext uri="{FF2B5EF4-FFF2-40B4-BE49-F238E27FC236}">
                <a16:creationId xmlns:a16="http://schemas.microsoft.com/office/drawing/2014/main" id="{435C59FB-D90A-D64B-8AB1-3A1076C21775}"/>
              </a:ext>
            </a:extLst>
          </p:cNvPr>
          <p:cNvCxnSpPr/>
          <p:nvPr/>
        </p:nvCxnSpPr>
        <p:spPr>
          <a:xfrm>
            <a:off x="414528" y="990724"/>
            <a:ext cx="463296" cy="9356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F73B41A-8B8C-8445-8F15-55851CEB56EA}"/>
              </a:ext>
            </a:extLst>
          </p:cNvPr>
          <p:cNvSpPr txBox="1"/>
          <p:nvPr/>
        </p:nvSpPr>
        <p:spPr>
          <a:xfrm>
            <a:off x="158496" y="613575"/>
            <a:ext cx="3443036" cy="338554"/>
          </a:xfrm>
          <a:prstGeom prst="rect">
            <a:avLst/>
          </a:prstGeom>
          <a:noFill/>
        </p:spPr>
        <p:txBody>
          <a:bodyPr wrap="square" rtlCol="0">
            <a:spAutoFit/>
          </a:bodyPr>
          <a:lstStyle/>
          <a:p>
            <a:r>
              <a:rPr lang="en-US" sz="1600" dirty="0">
                <a:solidFill>
                  <a:srgbClr val="FF0000"/>
                </a:solidFill>
                <a:latin typeface="Segoe UI Symbol" panose="020B0502040204020203" pitchFamily="34" charset="0"/>
                <a:ea typeface="Segoe UI Symbol" panose="020B0502040204020203" pitchFamily="34" charset="0"/>
              </a:rPr>
              <a:t>1.25</a:t>
            </a:r>
          </a:p>
        </p:txBody>
      </p:sp>
    </p:spTree>
    <p:extLst>
      <p:ext uri="{BB962C8B-B14F-4D97-AF65-F5344CB8AC3E}">
        <p14:creationId xmlns:p14="http://schemas.microsoft.com/office/powerpoint/2010/main" val="247151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Onset of convection</a:t>
            </a:r>
          </a:p>
        </p:txBody>
      </p:sp>
      <p:pic>
        <p:nvPicPr>
          <p:cNvPr id="3" name="Picture 2" descr="Graphical user interface&#10;&#10;Description automatically generated with medium confidence">
            <a:extLst>
              <a:ext uri="{FF2B5EF4-FFF2-40B4-BE49-F238E27FC236}">
                <a16:creationId xmlns:a16="http://schemas.microsoft.com/office/drawing/2014/main" id="{3637E573-2609-F840-B7BB-BD88ED9799ED}"/>
              </a:ext>
            </a:extLst>
          </p:cNvPr>
          <p:cNvPicPr>
            <a:picLocks noChangeAspect="1"/>
          </p:cNvPicPr>
          <p:nvPr/>
        </p:nvPicPr>
        <p:blipFill>
          <a:blip r:embed="rId3"/>
          <a:stretch>
            <a:fillRect/>
          </a:stretch>
        </p:blipFill>
        <p:spPr>
          <a:xfrm>
            <a:off x="524256" y="992093"/>
            <a:ext cx="8375904" cy="5168111"/>
          </a:xfrm>
          <a:prstGeom prst="rect">
            <a:avLst/>
          </a:prstGeom>
        </p:spPr>
      </p:pic>
      <p:sp>
        <p:nvSpPr>
          <p:cNvPr id="10" name="TextBox 9">
            <a:extLst>
              <a:ext uri="{FF2B5EF4-FFF2-40B4-BE49-F238E27FC236}">
                <a16:creationId xmlns:a16="http://schemas.microsoft.com/office/drawing/2014/main" id="{C16A4863-45EA-1B40-BFBD-AE40550F0BD9}"/>
              </a:ext>
            </a:extLst>
          </p:cNvPr>
          <p:cNvSpPr txBox="1"/>
          <p:nvPr/>
        </p:nvSpPr>
        <p:spPr>
          <a:xfrm>
            <a:off x="6914428" y="6519446"/>
            <a:ext cx="3443036" cy="338554"/>
          </a:xfrm>
          <a:prstGeom prst="rect">
            <a:avLst/>
          </a:prstGeom>
          <a:noFill/>
        </p:spPr>
        <p:txBody>
          <a:bodyPr wrap="square" rtlCol="0">
            <a:spAutoFit/>
          </a:bodyPr>
          <a:lstStyle/>
          <a:p>
            <a:r>
              <a:rPr lang="en-US" sz="1600" dirty="0">
                <a:solidFill>
                  <a:schemeClr val="bg2">
                    <a:lumMod val="50000"/>
                  </a:schemeClr>
                </a:solidFill>
                <a:latin typeface="Segoe UI Symbol" panose="020B0502040204020203" pitchFamily="34" charset="0"/>
                <a:ea typeface="Segoe UI Symbol" panose="020B0502040204020203" pitchFamily="34" charset="0"/>
              </a:rPr>
              <a:t>Becker and </a:t>
            </a:r>
            <a:r>
              <a:rPr lang="en-US" sz="1600" dirty="0" err="1">
                <a:solidFill>
                  <a:schemeClr val="bg2">
                    <a:lumMod val="50000"/>
                  </a:schemeClr>
                </a:solidFill>
                <a:latin typeface="Segoe UI Symbol" panose="020B0502040204020203" pitchFamily="34" charset="0"/>
                <a:ea typeface="Segoe UI Symbol" panose="020B0502040204020203" pitchFamily="34" charset="0"/>
              </a:rPr>
              <a:t>Faccenna</a:t>
            </a:r>
            <a:endParaRPr lang="en-US" sz="1600" dirty="0">
              <a:solidFill>
                <a:schemeClr val="bg2">
                  <a:lumMod val="50000"/>
                </a:schemeClr>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94276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75C36F0-68C0-5444-9166-8718D73365A2}"/>
              </a:ext>
            </a:extLst>
          </p:cNvPr>
          <p:cNvSpPr txBox="1"/>
          <p:nvPr/>
        </p:nvSpPr>
        <p:spPr>
          <a:xfrm>
            <a:off x="0" y="0"/>
            <a:ext cx="9144000" cy="538609"/>
          </a:xfrm>
          <a:prstGeom prst="rect">
            <a:avLst/>
          </a:prstGeom>
          <a:noFill/>
        </p:spPr>
        <p:txBody>
          <a:bodyPr wrap="square" rtlCol="0">
            <a:spAutoFit/>
          </a:bodyPr>
          <a:lstStyle/>
          <a:p>
            <a:pPr algn="ctr"/>
            <a:r>
              <a:rPr lang="en-US" sz="2900" dirty="0">
                <a:latin typeface="Segoe UI Symbol" panose="020B0502040204020203" pitchFamily="34" charset="0"/>
                <a:ea typeface="Segoe UI Symbol" panose="020B0502040204020203" pitchFamily="34" charset="0"/>
              </a:rPr>
              <a:t>Onset of convection</a:t>
            </a:r>
          </a:p>
        </p:txBody>
      </p:sp>
      <p:pic>
        <p:nvPicPr>
          <p:cNvPr id="3" name="Picture 2" descr="Graphical user interface&#10;&#10;Description automatically generated with medium confidence">
            <a:extLst>
              <a:ext uri="{FF2B5EF4-FFF2-40B4-BE49-F238E27FC236}">
                <a16:creationId xmlns:a16="http://schemas.microsoft.com/office/drawing/2014/main" id="{3637E573-2609-F840-B7BB-BD88ED9799ED}"/>
              </a:ext>
            </a:extLst>
          </p:cNvPr>
          <p:cNvPicPr>
            <a:picLocks noChangeAspect="1"/>
          </p:cNvPicPr>
          <p:nvPr/>
        </p:nvPicPr>
        <p:blipFill>
          <a:blip r:embed="rId3"/>
          <a:stretch>
            <a:fillRect/>
          </a:stretch>
        </p:blipFill>
        <p:spPr>
          <a:xfrm>
            <a:off x="524256" y="992093"/>
            <a:ext cx="8375904" cy="5168111"/>
          </a:xfrm>
          <a:prstGeom prst="rect">
            <a:avLst/>
          </a:prstGeom>
        </p:spPr>
      </p:pic>
      <p:sp>
        <p:nvSpPr>
          <p:cNvPr id="10" name="TextBox 9">
            <a:extLst>
              <a:ext uri="{FF2B5EF4-FFF2-40B4-BE49-F238E27FC236}">
                <a16:creationId xmlns:a16="http://schemas.microsoft.com/office/drawing/2014/main" id="{C16A4863-45EA-1B40-BFBD-AE40550F0BD9}"/>
              </a:ext>
            </a:extLst>
          </p:cNvPr>
          <p:cNvSpPr txBox="1"/>
          <p:nvPr/>
        </p:nvSpPr>
        <p:spPr>
          <a:xfrm>
            <a:off x="6914428" y="6519446"/>
            <a:ext cx="3443036" cy="338554"/>
          </a:xfrm>
          <a:prstGeom prst="rect">
            <a:avLst/>
          </a:prstGeom>
          <a:noFill/>
        </p:spPr>
        <p:txBody>
          <a:bodyPr wrap="square" rtlCol="0">
            <a:spAutoFit/>
          </a:bodyPr>
          <a:lstStyle/>
          <a:p>
            <a:r>
              <a:rPr lang="en-US" sz="1600" dirty="0">
                <a:solidFill>
                  <a:schemeClr val="bg2">
                    <a:lumMod val="50000"/>
                  </a:schemeClr>
                </a:solidFill>
                <a:latin typeface="Segoe UI Symbol" panose="020B0502040204020203" pitchFamily="34" charset="0"/>
                <a:ea typeface="Segoe UI Symbol" panose="020B0502040204020203" pitchFamily="34" charset="0"/>
              </a:rPr>
              <a:t>Becker and </a:t>
            </a:r>
            <a:r>
              <a:rPr lang="en-US" sz="1600" dirty="0" err="1">
                <a:solidFill>
                  <a:schemeClr val="bg2">
                    <a:lumMod val="50000"/>
                  </a:schemeClr>
                </a:solidFill>
                <a:latin typeface="Segoe UI Symbol" panose="020B0502040204020203" pitchFamily="34" charset="0"/>
                <a:ea typeface="Segoe UI Symbol" panose="020B0502040204020203" pitchFamily="34" charset="0"/>
              </a:rPr>
              <a:t>Faccenna</a:t>
            </a:r>
            <a:endParaRPr lang="en-US" sz="1600" dirty="0">
              <a:solidFill>
                <a:schemeClr val="bg2">
                  <a:lumMod val="50000"/>
                </a:schemeClr>
              </a:solidFill>
              <a:latin typeface="Segoe UI Symbol" panose="020B0502040204020203" pitchFamily="34" charset="0"/>
              <a:ea typeface="Segoe UI Symbol" panose="020B0502040204020203" pitchFamily="34" charset="0"/>
            </a:endParaRPr>
          </a:p>
        </p:txBody>
      </p:sp>
      <p:sp>
        <p:nvSpPr>
          <p:cNvPr id="2" name="5-Point Star 1">
            <a:extLst>
              <a:ext uri="{FF2B5EF4-FFF2-40B4-BE49-F238E27FC236}">
                <a16:creationId xmlns:a16="http://schemas.microsoft.com/office/drawing/2014/main" id="{FE7E95A8-723D-504A-983C-85EB1503441E}"/>
              </a:ext>
            </a:extLst>
          </p:cNvPr>
          <p:cNvSpPr/>
          <p:nvPr/>
        </p:nvSpPr>
        <p:spPr>
          <a:xfrm>
            <a:off x="2304288" y="3803904"/>
            <a:ext cx="268224" cy="20726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36F02C-A0B0-B64D-99DC-5066E1FE8DE7}"/>
              </a:ext>
            </a:extLst>
          </p:cNvPr>
          <p:cNvSpPr/>
          <p:nvPr/>
        </p:nvSpPr>
        <p:spPr>
          <a:xfrm>
            <a:off x="5108448" y="2657856"/>
            <a:ext cx="3527498" cy="682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4874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7695</TotalTime>
  <Words>930</Words>
  <Application>Microsoft Macintosh PowerPoint</Application>
  <PresentationFormat>On-screen Show (4:3)</PresentationFormat>
  <Paragraphs>153</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Cambria Math</vt:lpstr>
      <vt:lpstr>Courier New</vt:lpstr>
      <vt:lpstr>Segoe UI 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Adam Francis</dc:creator>
  <cp:lastModifiedBy>Holt, Adam Francis</cp:lastModifiedBy>
  <cp:revision>210</cp:revision>
  <dcterms:created xsi:type="dcterms:W3CDTF">2021-07-09T17:19:50Z</dcterms:created>
  <dcterms:modified xsi:type="dcterms:W3CDTF">2021-12-30T22:07:19Z</dcterms:modified>
</cp:coreProperties>
</file>